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318" r:id="rId2"/>
    <p:sldId id="574" r:id="rId3"/>
    <p:sldId id="585" r:id="rId4"/>
    <p:sldId id="591" r:id="rId5"/>
    <p:sldId id="576" r:id="rId6"/>
    <p:sldId id="582" r:id="rId7"/>
    <p:sldId id="583" r:id="rId8"/>
    <p:sldId id="584" r:id="rId9"/>
    <p:sldId id="579" r:id="rId10"/>
    <p:sldId id="580" r:id="rId11"/>
    <p:sldId id="581" r:id="rId12"/>
    <p:sldId id="587" r:id="rId13"/>
    <p:sldId id="588" r:id="rId14"/>
    <p:sldId id="257" r:id="rId15"/>
    <p:sldId id="590" r:id="rId16"/>
    <p:sldId id="258" r:id="rId17"/>
    <p:sldId id="259" r:id="rId18"/>
    <p:sldId id="586" r:id="rId19"/>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Palatino Linotype" pitchFamily="18" charset="0"/>
        <a:ea typeface="+mn-ea"/>
        <a:cs typeface="+mn-cs"/>
      </a:defRPr>
    </a:lvl6pPr>
    <a:lvl7pPr marL="2743200" algn="l" defTabSz="914400" rtl="0" eaLnBrk="1" latinLnBrk="0" hangingPunct="1">
      <a:defRPr sz="1200" kern="1200">
        <a:solidFill>
          <a:schemeClr val="tx1"/>
        </a:solidFill>
        <a:latin typeface="Palatino Linotype" pitchFamily="18" charset="0"/>
        <a:ea typeface="+mn-ea"/>
        <a:cs typeface="+mn-cs"/>
      </a:defRPr>
    </a:lvl7pPr>
    <a:lvl8pPr marL="3200400" algn="l" defTabSz="914400" rtl="0" eaLnBrk="1" latinLnBrk="0" hangingPunct="1">
      <a:defRPr sz="1200" kern="1200">
        <a:solidFill>
          <a:schemeClr val="tx1"/>
        </a:solidFill>
        <a:latin typeface="Palatino Linotype" pitchFamily="18" charset="0"/>
        <a:ea typeface="+mn-ea"/>
        <a:cs typeface="+mn-cs"/>
      </a:defRPr>
    </a:lvl8pPr>
    <a:lvl9pPr marL="3657600" algn="l" defTabSz="914400" rtl="0" eaLnBrk="1" latinLnBrk="0" hangingPunct="1">
      <a:defRPr sz="1200"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CCFF"/>
    <a:srgbClr val="3333CC"/>
    <a:srgbClr val="FF3300"/>
    <a:srgbClr val="003399"/>
    <a:srgbClr val="FF9933"/>
    <a:srgbClr val="666633"/>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14" autoAdjust="0"/>
    <p:restoredTop sz="90503" autoAdjust="0"/>
  </p:normalViewPr>
  <p:slideViewPr>
    <p:cSldViewPr>
      <p:cViewPr varScale="1">
        <p:scale>
          <a:sx n="82" d="100"/>
          <a:sy n="82"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966"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_____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Ελλάδα</c:v>
          </c:tx>
          <c:cat>
            <c:strRef>
              <c:f>Sheet1!$B$9:$B$11</c:f>
              <c:strCache>
                <c:ptCount val="3"/>
                <c:pt idx="0">
                  <c:v>Συνολική ενεργειακή εξάρτηση</c:v>
                </c:pt>
                <c:pt idx="1">
                  <c:v>Αργό πετρέλαιο και NGL</c:v>
                </c:pt>
                <c:pt idx="2">
                  <c:v>Φυσικό αέριο</c:v>
                </c:pt>
              </c:strCache>
            </c:strRef>
          </c:cat>
          <c:val>
            <c:numRef>
              <c:f>Sheet1!$C$9:$C$11</c:f>
              <c:numCache>
                <c:formatCode>0.00%</c:formatCode>
                <c:ptCount val="3"/>
                <c:pt idx="0">
                  <c:v>0.7360000000000001</c:v>
                </c:pt>
                <c:pt idx="1">
                  <c:v>0.996</c:v>
                </c:pt>
                <c:pt idx="2">
                  <c:v>0.99199999999999999</c:v>
                </c:pt>
              </c:numCache>
            </c:numRef>
          </c:val>
          <c:extLst xmlns:c16r2="http://schemas.microsoft.com/office/drawing/2015/06/chart">
            <c:ext xmlns:c16="http://schemas.microsoft.com/office/drawing/2014/chart" uri="{C3380CC4-5D6E-409C-BE32-E72D297353CC}">
              <c16:uniqueId val="{00000000-25BC-47F1-8B70-ABCA1C21DC25}"/>
            </c:ext>
          </c:extLst>
        </c:ser>
        <c:ser>
          <c:idx val="1"/>
          <c:order val="1"/>
          <c:tx>
            <c:v>Τουρκία</c:v>
          </c:tx>
          <c:val>
            <c:numRef>
              <c:f>Sheet1!$F$9:$F$11</c:f>
              <c:numCache>
                <c:formatCode>0.00%</c:formatCode>
                <c:ptCount val="3"/>
                <c:pt idx="0">
                  <c:v>0.74900000000000011</c:v>
                </c:pt>
                <c:pt idx="1">
                  <c:v>0.94699999999999995</c:v>
                </c:pt>
                <c:pt idx="2">
                  <c:v>0.98299999999999998</c:v>
                </c:pt>
              </c:numCache>
            </c:numRef>
          </c:val>
          <c:extLst xmlns:c16r2="http://schemas.microsoft.com/office/drawing/2015/06/chart">
            <c:ext xmlns:c16="http://schemas.microsoft.com/office/drawing/2014/chart" uri="{C3380CC4-5D6E-409C-BE32-E72D297353CC}">
              <c16:uniqueId val="{00000001-25BC-47F1-8B70-ABCA1C21DC25}"/>
            </c:ext>
          </c:extLst>
        </c:ser>
        <c:dLbls/>
        <c:axId val="84651392"/>
        <c:axId val="84617856"/>
      </c:barChart>
      <c:catAx>
        <c:axId val="84651392"/>
        <c:scaling>
          <c:orientation val="minMax"/>
        </c:scaling>
        <c:axPos val="b"/>
        <c:numFmt formatCode="General" sourceLinked="0"/>
        <c:tickLblPos val="nextTo"/>
        <c:crossAx val="84617856"/>
        <c:crosses val="autoZero"/>
        <c:auto val="1"/>
        <c:lblAlgn val="ctr"/>
        <c:lblOffset val="100"/>
      </c:catAx>
      <c:valAx>
        <c:axId val="84617856"/>
        <c:scaling>
          <c:orientation val="minMax"/>
          <c:max val="1"/>
        </c:scaling>
        <c:axPos val="l"/>
        <c:majorGridlines/>
        <c:numFmt formatCode="0%" sourceLinked="0"/>
        <c:tickLblPos val="nextTo"/>
        <c:crossAx val="84651392"/>
        <c:crosses val="autoZero"/>
        <c:crossBetween val="between"/>
      </c:valAx>
    </c:plotArea>
    <c:legend>
      <c:legendPos val="r"/>
      <c:layout/>
    </c:legend>
    <c:plotVisOnly val="1"/>
    <c:dispBlanksAs val="gap"/>
  </c:chart>
  <c:txPr>
    <a:bodyPr/>
    <a:lstStyle/>
    <a:p>
      <a:pPr>
        <a:defRPr sz="1200">
          <a:latin typeface="Calibri" pitchFamily="34" charset="0"/>
        </a:defRPr>
      </a:pPr>
      <a:endParaRPr lang="el-GR"/>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28938" cy="4857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a:spcBef>
                <a:spcPct val="50000"/>
              </a:spcBef>
              <a:defRPr/>
            </a:lvl1pPr>
          </a:lstStyle>
          <a:p>
            <a:pPr>
              <a:defRPr/>
            </a:pPr>
            <a:endParaRPr lang="el-GR"/>
          </a:p>
        </p:txBody>
      </p:sp>
      <p:sp>
        <p:nvSpPr>
          <p:cNvPr id="238595" name="Rectangle 3"/>
          <p:cNvSpPr>
            <a:spLocks noGrp="1" noChangeArrowheads="1"/>
          </p:cNvSpPr>
          <p:nvPr>
            <p:ph type="dt" sz="quarter" idx="1"/>
          </p:nvPr>
        </p:nvSpPr>
        <p:spPr bwMode="auto">
          <a:xfrm>
            <a:off x="3806825" y="0"/>
            <a:ext cx="2928938" cy="4857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spcBef>
                <a:spcPct val="50000"/>
              </a:spcBef>
              <a:defRPr/>
            </a:lvl1pPr>
          </a:lstStyle>
          <a:p>
            <a:pPr>
              <a:defRPr/>
            </a:pPr>
            <a:endParaRPr lang="el-GR"/>
          </a:p>
        </p:txBody>
      </p:sp>
      <p:sp>
        <p:nvSpPr>
          <p:cNvPr id="238596" name="Rectangle 4"/>
          <p:cNvSpPr>
            <a:spLocks noGrp="1" noChangeArrowheads="1"/>
          </p:cNvSpPr>
          <p:nvPr>
            <p:ph type="ftr" sz="quarter" idx="2"/>
          </p:nvPr>
        </p:nvSpPr>
        <p:spPr bwMode="auto">
          <a:xfrm>
            <a:off x="0" y="9380538"/>
            <a:ext cx="2928938" cy="4857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a:spcBef>
                <a:spcPct val="50000"/>
              </a:spcBef>
              <a:defRPr/>
            </a:lvl1pPr>
          </a:lstStyle>
          <a:p>
            <a:pPr>
              <a:defRPr/>
            </a:pPr>
            <a:endParaRPr lang="el-GR"/>
          </a:p>
        </p:txBody>
      </p:sp>
      <p:sp>
        <p:nvSpPr>
          <p:cNvPr id="238597" name="Rectangle 5"/>
          <p:cNvSpPr>
            <a:spLocks noGrp="1" noChangeArrowheads="1"/>
          </p:cNvSpPr>
          <p:nvPr>
            <p:ph type="sldNum" sz="quarter" idx="3"/>
          </p:nvPr>
        </p:nvSpPr>
        <p:spPr bwMode="auto">
          <a:xfrm>
            <a:off x="3806825" y="9380538"/>
            <a:ext cx="2928938" cy="4857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spcBef>
                <a:spcPct val="50000"/>
              </a:spcBef>
              <a:defRPr/>
            </a:lvl1pPr>
          </a:lstStyle>
          <a:p>
            <a:pPr>
              <a:defRPr/>
            </a:pPr>
            <a:fld id="{C47F5A36-1A16-4A9F-8733-F44F6745586B}" type="slidenum">
              <a:rPr lang="el-GR" altLang="el-GR"/>
              <a:pPr>
                <a:defRPr/>
              </a:pPr>
              <a:t>‹#›</a:t>
            </a:fld>
            <a:endParaRPr lang="el-GR" altLang="el-GR"/>
          </a:p>
        </p:txBody>
      </p:sp>
    </p:spTree>
    <p:extLst>
      <p:ext uri="{BB962C8B-B14F-4D97-AF65-F5344CB8AC3E}">
        <p14:creationId xmlns:p14="http://schemas.microsoft.com/office/powerpoint/2010/main" xmlns="" val="215642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spcBef>
                <a:spcPct val="0"/>
              </a:spcBef>
              <a:defRPr>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7" name="Rectangle 5"/>
          <p:cNvSpPr>
            <a:spLocks noGrp="1" noChangeArrowheads="1"/>
          </p:cNvSpPr>
          <p:nvPr>
            <p:ph type="body" sz="quarter" idx="3"/>
          </p:nvPr>
        </p:nvSpPr>
        <p:spPr bwMode="auto">
          <a:xfrm>
            <a:off x="673100" y="4687888"/>
            <a:ext cx="5389563" cy="44386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a:latin typeface="Arial" charset="0"/>
              </a:defRPr>
            </a:lvl1pPr>
          </a:lstStyle>
          <a:p>
            <a:pPr>
              <a:defRPr/>
            </a:pPr>
            <a:fld id="{CBA8E4F0-6E52-4BF0-808E-5DCC9C528096}" type="slidenum">
              <a:rPr lang="en-US" altLang="el-GR"/>
              <a:pPr>
                <a:defRPr/>
              </a:pPr>
              <a:t>‹#›</a:t>
            </a:fld>
            <a:endParaRPr lang="en-US" altLang="el-GR"/>
          </a:p>
        </p:txBody>
      </p:sp>
    </p:spTree>
    <p:extLst>
      <p:ext uri="{BB962C8B-B14F-4D97-AF65-F5344CB8AC3E}">
        <p14:creationId xmlns:p14="http://schemas.microsoft.com/office/powerpoint/2010/main" xmlns="" val="2018735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fld id="{DAB7037B-EAFD-425B-B0B9-2BF69CB6AE04}" type="slidenum">
              <a:rPr lang="en-US" altLang="el-GR" smtClean="0">
                <a:latin typeface="Arial" charset="0"/>
              </a:rPr>
              <a:pPr/>
              <a:t>1</a:t>
            </a:fld>
            <a:endParaRPr lang="en-US" altLang="el-GR">
              <a:latin typeface="Arial" charset="0"/>
            </a:endParaRP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5</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6</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7</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8</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9</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10</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11</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p:cNvSpPr>
            <a:spLocks noChangeArrowheads="1"/>
          </p:cNvSpPr>
          <p:nvPr/>
        </p:nvSpPr>
        <p:spPr bwMode="auto">
          <a:xfrm>
            <a:off x="228600" y="3733800"/>
            <a:ext cx="28702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defRPr/>
            </a:pPr>
            <a:endParaRPr lang="el-GR" altLang="el-GR"/>
          </a:p>
        </p:txBody>
      </p:sp>
      <p:sp>
        <p:nvSpPr>
          <p:cNvPr id="3" name="Rectangle 9" descr="Orange bar"/>
          <p:cNvSpPr>
            <a:spLocks noChangeArrowheads="1"/>
          </p:cNvSpPr>
          <p:nvPr/>
        </p:nvSpPr>
        <p:spPr bwMode="auto">
          <a:xfrm>
            <a:off x="3048000" y="3733800"/>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defRPr/>
            </a:pPr>
            <a:endParaRPr lang="el-GR" altLang="el-GR"/>
          </a:p>
        </p:txBody>
      </p:sp>
      <p:sp>
        <p:nvSpPr>
          <p:cNvPr id="4" name="Rectangle 10" descr="Slate bar"/>
          <p:cNvSpPr>
            <a:spLocks noChangeArrowheads="1"/>
          </p:cNvSpPr>
          <p:nvPr/>
        </p:nvSpPr>
        <p:spPr bwMode="auto">
          <a:xfrm>
            <a:off x="5867400" y="3733800"/>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defRPr/>
            </a:pPr>
            <a:endParaRPr lang="el-GR" altLang="el-GR" b="1" u="sng"/>
          </a:p>
        </p:txBody>
      </p:sp>
    </p:spTree>
    <p:extLst>
      <p:ext uri="{BB962C8B-B14F-4D97-AF65-F5344CB8AC3E}">
        <p14:creationId xmlns:p14="http://schemas.microsoft.com/office/powerpoint/2010/main" xmlns="" val="6517758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D6144-E35A-493F-9BCC-541C49689DED}" type="slidenum">
              <a:rPr lang="en-US" altLang="el-GR"/>
              <a:pPr>
                <a:defRPr/>
              </a:pPr>
              <a:t>‹#›</a:t>
            </a:fld>
            <a:endParaRPr lang="en-US" altLang="el-GR"/>
          </a:p>
        </p:txBody>
      </p:sp>
    </p:spTree>
    <p:extLst>
      <p:ext uri="{BB962C8B-B14F-4D97-AF65-F5344CB8AC3E}">
        <p14:creationId xmlns:p14="http://schemas.microsoft.com/office/powerpoint/2010/main" xmlns="" val="211647691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E69FBA-EBFB-4C7C-BEB6-175CA8E09606}" type="slidenum">
              <a:rPr lang="en-US" altLang="el-GR"/>
              <a:pPr>
                <a:defRPr/>
              </a:pPr>
              <a:t>‹#›</a:t>
            </a:fld>
            <a:endParaRPr lang="en-US" altLang="el-GR"/>
          </a:p>
        </p:txBody>
      </p:sp>
    </p:spTree>
    <p:extLst>
      <p:ext uri="{BB962C8B-B14F-4D97-AF65-F5344CB8AC3E}">
        <p14:creationId xmlns:p14="http://schemas.microsoft.com/office/powerpoint/2010/main" xmlns="" val="234725008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85161C-D680-4991-8820-89D820DC04D0}" type="slidenum">
              <a:rPr lang="en-US" altLang="el-GR"/>
              <a:pPr>
                <a:defRPr/>
              </a:pPr>
              <a:t>‹#›</a:t>
            </a:fld>
            <a:endParaRPr lang="en-US" altLang="el-GR"/>
          </a:p>
        </p:txBody>
      </p:sp>
    </p:spTree>
    <p:extLst>
      <p:ext uri="{BB962C8B-B14F-4D97-AF65-F5344CB8AC3E}">
        <p14:creationId xmlns:p14="http://schemas.microsoft.com/office/powerpoint/2010/main" xmlns="" val="6899603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381000" y="228600"/>
            <a:ext cx="8229600" cy="1139825"/>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48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90A928-CD84-4B30-859A-52F5C05A11A7}" type="slidenum">
              <a:rPr lang="en-US" altLang="el-GR"/>
              <a:pPr>
                <a:defRPr/>
              </a:pPr>
              <a:t>‹#›</a:t>
            </a:fld>
            <a:endParaRPr lang="en-US" altLang="el-GR"/>
          </a:p>
        </p:txBody>
      </p:sp>
    </p:spTree>
    <p:extLst>
      <p:ext uri="{BB962C8B-B14F-4D97-AF65-F5344CB8AC3E}">
        <p14:creationId xmlns:p14="http://schemas.microsoft.com/office/powerpoint/2010/main" xmlns="" val="26581456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04D78-F6E6-4B32-B053-AF62608BD92B}" type="slidenum">
              <a:rPr lang="en-US" altLang="el-GR"/>
              <a:pPr>
                <a:defRPr/>
              </a:pPr>
              <a:t>‹#›</a:t>
            </a:fld>
            <a:endParaRPr lang="en-US" altLang="el-GR"/>
          </a:p>
        </p:txBody>
      </p:sp>
    </p:spTree>
    <p:extLst>
      <p:ext uri="{BB962C8B-B14F-4D97-AF65-F5344CB8AC3E}">
        <p14:creationId xmlns:p14="http://schemas.microsoft.com/office/powerpoint/2010/main" xmlns="" val="23218541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45F192-D826-4B7A-9D5C-6B94498C8CE0}" type="slidenum">
              <a:rPr lang="en-US" altLang="el-GR"/>
              <a:pPr>
                <a:defRPr/>
              </a:pPr>
              <a:t>‹#›</a:t>
            </a:fld>
            <a:endParaRPr lang="en-US" altLang="el-GR"/>
          </a:p>
        </p:txBody>
      </p:sp>
    </p:spTree>
    <p:extLst>
      <p:ext uri="{BB962C8B-B14F-4D97-AF65-F5344CB8AC3E}">
        <p14:creationId xmlns:p14="http://schemas.microsoft.com/office/powerpoint/2010/main" xmlns="" val="6774284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9820B-B9CF-4DB4-8FA4-46DDF348C1A4}" type="slidenum">
              <a:rPr lang="en-US" altLang="el-GR"/>
              <a:pPr>
                <a:defRPr/>
              </a:pPr>
              <a:t>‹#›</a:t>
            </a:fld>
            <a:endParaRPr lang="en-US" altLang="el-GR"/>
          </a:p>
        </p:txBody>
      </p:sp>
    </p:spTree>
    <p:extLst>
      <p:ext uri="{BB962C8B-B14F-4D97-AF65-F5344CB8AC3E}">
        <p14:creationId xmlns:p14="http://schemas.microsoft.com/office/powerpoint/2010/main" xmlns="" val="32556482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D9AD8B-0AD2-4786-BA43-4295B0BBFF9D}" type="slidenum">
              <a:rPr lang="en-US" altLang="el-GR"/>
              <a:pPr>
                <a:defRPr/>
              </a:pPr>
              <a:t>‹#›</a:t>
            </a:fld>
            <a:endParaRPr lang="en-US" altLang="el-GR"/>
          </a:p>
        </p:txBody>
      </p:sp>
    </p:spTree>
    <p:extLst>
      <p:ext uri="{BB962C8B-B14F-4D97-AF65-F5344CB8AC3E}">
        <p14:creationId xmlns:p14="http://schemas.microsoft.com/office/powerpoint/2010/main" xmlns="" val="5628322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0932C4-C1EA-4BFC-BC78-2AC927088D26}" type="slidenum">
              <a:rPr lang="en-US" altLang="el-GR"/>
              <a:pPr>
                <a:defRPr/>
              </a:pPr>
              <a:t>‹#›</a:t>
            </a:fld>
            <a:endParaRPr lang="en-US" altLang="el-GR"/>
          </a:p>
        </p:txBody>
      </p:sp>
    </p:spTree>
    <p:extLst>
      <p:ext uri="{BB962C8B-B14F-4D97-AF65-F5344CB8AC3E}">
        <p14:creationId xmlns:p14="http://schemas.microsoft.com/office/powerpoint/2010/main" xmlns="" val="8345409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DEDE4B-3C53-4AE4-86A2-83300FA5F38B}" type="slidenum">
              <a:rPr lang="en-US" altLang="el-GR"/>
              <a:pPr>
                <a:defRPr/>
              </a:pPr>
              <a:t>‹#›</a:t>
            </a:fld>
            <a:endParaRPr lang="en-US" altLang="el-GR"/>
          </a:p>
        </p:txBody>
      </p:sp>
    </p:spTree>
    <p:extLst>
      <p:ext uri="{BB962C8B-B14F-4D97-AF65-F5344CB8AC3E}">
        <p14:creationId xmlns:p14="http://schemas.microsoft.com/office/powerpoint/2010/main" xmlns="" val="34898927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2CE0FA-B28A-431D-8B04-5BA393FE1A09}" type="slidenum">
              <a:rPr lang="en-US" altLang="el-GR"/>
              <a:pPr>
                <a:defRPr/>
              </a:pPr>
              <a:t>‹#›</a:t>
            </a:fld>
            <a:endParaRPr lang="en-US" altLang="el-GR"/>
          </a:p>
        </p:txBody>
      </p:sp>
    </p:spTree>
    <p:extLst>
      <p:ext uri="{BB962C8B-B14F-4D97-AF65-F5344CB8AC3E}">
        <p14:creationId xmlns:p14="http://schemas.microsoft.com/office/powerpoint/2010/main" xmlns="" val="164981922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ECCB89-9C09-4395-AC0C-3A5B20103518}" type="slidenum">
              <a:rPr lang="en-US" altLang="el-GR"/>
              <a:pPr>
                <a:defRPr/>
              </a:pPr>
              <a:t>‹#›</a:t>
            </a:fld>
            <a:endParaRPr lang="en-US" altLang="el-GR"/>
          </a:p>
        </p:txBody>
      </p:sp>
    </p:spTree>
    <p:extLst>
      <p:ext uri="{BB962C8B-B14F-4D97-AF65-F5344CB8AC3E}">
        <p14:creationId xmlns:p14="http://schemas.microsoft.com/office/powerpoint/2010/main" xmlns="" val="38391074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p:cNvSpPr>
            <a:spLocks noGrp="1" noChangeArrowheads="1"/>
          </p:cNvSpPr>
          <p:nvPr>
            <p:ph type="body" idx="1"/>
          </p:nvPr>
        </p:nvSpPr>
        <p:spPr bwMode="auto">
          <a:xfrm>
            <a:off x="457200" y="2895600"/>
            <a:ext cx="8229600"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mn-lt"/>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653BBDA5-2918-49F9-922A-7D56EF51F769}" type="slidenum">
              <a:rPr lang="en-US" altLang="el-GR"/>
              <a:pPr>
                <a:defRPr/>
              </a:pPr>
              <a:t>‹#›</a:t>
            </a:fld>
            <a:endParaRPr lang="en-US" altLang="el-GR"/>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1" hangingPunct="1">
              <a:spcBef>
                <a:spcPct val="0"/>
              </a:spcBef>
              <a:defRPr/>
            </a:pPr>
            <a:endParaRPr lang="el-GR" altLang="el-GR" sz="2400">
              <a:latin typeface="Times New Roman" panose="02020603050405020304" pitchFamily="18" charset="0"/>
            </a:endParaRPr>
          </a:p>
        </p:txBody>
      </p:sp>
      <p:sp>
        <p:nvSpPr>
          <p:cNvPr id="1032" name="Rectangle 9" descr="Orange ba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1" hangingPunct="1">
              <a:spcBef>
                <a:spcPct val="0"/>
              </a:spcBef>
              <a:defRPr/>
            </a:pPr>
            <a:endParaRPr lang="el-GR" altLang="el-GR" sz="2400">
              <a:latin typeface="Times New Roman" panose="02020603050405020304" pitchFamily="18" charset="0"/>
            </a:endParaRPr>
          </a:p>
        </p:txBody>
      </p:sp>
      <p:sp>
        <p:nvSpPr>
          <p:cNvPr id="1033" name="Rectangle 10" descr="Slate ba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1" hangingPunct="1">
              <a:spcBef>
                <a:spcPct val="0"/>
              </a:spcBef>
              <a:defRPr/>
            </a:pPr>
            <a:endParaRPr lang="el-GR" altLang="el-GR" sz="2400">
              <a:latin typeface="Times New Roman" panose="02020603050405020304" pitchFamily="18" charset="0"/>
            </a:endParaRPr>
          </a:p>
        </p:txBody>
      </p:sp>
      <p:sp>
        <p:nvSpPr>
          <p:cNvPr id="1034" name="Line 12"/>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l-GR"/>
          </a:p>
        </p:txBody>
      </p:sp>
    </p:spTree>
  </p:cSld>
  <p:clrMap bg1="lt1" tx1="dk1" bg2="lt2" tx2="dk2" accent1="accent1" accent2="accent2" accent3="accent3" accent4="accent4" accent5="accent5" accent6="accent6" hlink="hlink" folHlink="folHlink"/>
  <p:sldLayoutIdLst>
    <p:sldLayoutId id="2147483810"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ransition spd="med">
    <p:fade/>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cstambolis@iene.g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subTitle" idx="4294967295"/>
          </p:nvPr>
        </p:nvSpPr>
        <p:spPr>
          <a:xfrm>
            <a:off x="228600" y="3122613"/>
            <a:ext cx="8534400" cy="3402012"/>
          </a:xfrm>
          <a:solidFill>
            <a:srgbClr val="FFFFFF"/>
          </a:solidFill>
          <a:ln>
            <a:solidFill>
              <a:srgbClr val="000000"/>
            </a:solidFill>
          </a:ln>
        </p:spPr>
        <p:txBody>
          <a:bodyPr/>
          <a:lstStyle/>
          <a:p>
            <a:pPr marL="0" indent="0" algn="ctr">
              <a:spcBef>
                <a:spcPct val="0"/>
              </a:spcBef>
              <a:buClrTx/>
              <a:buSzTx/>
              <a:buFontTx/>
              <a:buNone/>
              <a:defRPr/>
            </a:pPr>
            <a:endParaRPr lang="el-GR" sz="2000" dirty="0">
              <a:latin typeface="Calibri" pitchFamily="34" charset="0"/>
            </a:endParaRPr>
          </a:p>
          <a:p>
            <a:pPr marL="0" indent="0" algn="ctr">
              <a:spcBef>
                <a:spcPct val="0"/>
              </a:spcBef>
              <a:buClrTx/>
              <a:buSzTx/>
              <a:buFontTx/>
              <a:buNone/>
              <a:defRPr/>
            </a:pPr>
            <a:endParaRPr lang="en-US" sz="2000" dirty="0">
              <a:latin typeface="Calibri" pitchFamily="34" charset="0"/>
            </a:endParaRPr>
          </a:p>
          <a:p>
            <a:pPr marL="0" indent="0" algn="ctr">
              <a:lnSpc>
                <a:spcPct val="90000"/>
              </a:lnSpc>
              <a:spcBef>
                <a:spcPct val="0"/>
              </a:spcBef>
              <a:buClrTx/>
              <a:buSzTx/>
              <a:buFontTx/>
              <a:buNone/>
            </a:pPr>
            <a:r>
              <a:rPr lang="el-GR" altLang="el-GR" sz="1800" dirty="0">
                <a:latin typeface="Calibri" charset="0"/>
              </a:rPr>
              <a:t>Ομιλία του </a:t>
            </a:r>
            <a:r>
              <a:rPr lang="el-GR" altLang="el-GR" sz="1800" b="1" dirty="0">
                <a:latin typeface="Calibri" charset="0"/>
              </a:rPr>
              <a:t>Κ.Ν. Σταμπολή</a:t>
            </a:r>
            <a:endParaRPr lang="en-US" altLang="el-GR" sz="1800" b="1" dirty="0">
              <a:latin typeface="Calibri" charset="0"/>
            </a:endParaRPr>
          </a:p>
          <a:p>
            <a:pPr marL="0" indent="0" algn="ctr">
              <a:lnSpc>
                <a:spcPct val="90000"/>
              </a:lnSpc>
              <a:spcBef>
                <a:spcPct val="0"/>
              </a:spcBef>
              <a:buClrTx/>
              <a:buSzTx/>
              <a:buFontTx/>
              <a:buNone/>
            </a:pPr>
            <a:r>
              <a:rPr lang="el-GR" altLang="el-GR" sz="1800" dirty="0">
                <a:latin typeface="Calibri" charset="0"/>
              </a:rPr>
              <a:t>Αντιπροέδρου και Εκτελεστικού Διευθυντή</a:t>
            </a:r>
            <a:r>
              <a:rPr lang="en-US" altLang="el-GR" sz="1800" dirty="0">
                <a:latin typeface="Calibri" charset="0"/>
              </a:rPr>
              <a:t>, IENE </a:t>
            </a:r>
            <a:endParaRPr lang="el-GR" altLang="el-GR" sz="1800" dirty="0">
              <a:latin typeface="Calibri" charset="0"/>
            </a:endParaRPr>
          </a:p>
          <a:p>
            <a:pPr marL="0" indent="0" algn="ctr">
              <a:lnSpc>
                <a:spcPct val="90000"/>
              </a:lnSpc>
              <a:spcBef>
                <a:spcPct val="0"/>
              </a:spcBef>
              <a:buClrTx/>
              <a:buSzTx/>
              <a:buFontTx/>
              <a:buNone/>
            </a:pPr>
            <a:r>
              <a:rPr lang="el-GR" altLang="el-GR" sz="1800" dirty="0">
                <a:latin typeface="Calibri" charset="0"/>
              </a:rPr>
              <a:t>με θέμα τις </a:t>
            </a:r>
            <a:r>
              <a:rPr lang="el-GR" altLang="el-GR" sz="1800" b="1" dirty="0">
                <a:latin typeface="Calibri" charset="0"/>
              </a:rPr>
              <a:t>«Ενεργειακές Σχέσεις Ελλάδας-Τουρκίας»</a:t>
            </a:r>
            <a:endParaRPr lang="en-US" altLang="el-GR" sz="1800" b="1" dirty="0">
              <a:latin typeface="Calibri" charset="0"/>
            </a:endParaRPr>
          </a:p>
          <a:p>
            <a:pPr marL="0" indent="0" algn="ctr">
              <a:lnSpc>
                <a:spcPct val="90000"/>
              </a:lnSpc>
              <a:spcBef>
                <a:spcPct val="0"/>
              </a:spcBef>
              <a:buClrTx/>
              <a:buSzTx/>
              <a:buFontTx/>
              <a:buNone/>
            </a:pPr>
            <a:endParaRPr lang="en-US" sz="1800" i="1" dirty="0">
              <a:latin typeface="Calibri" charset="0"/>
            </a:endParaRPr>
          </a:p>
          <a:p>
            <a:pPr marL="0" indent="0" algn="ctr">
              <a:lnSpc>
                <a:spcPct val="90000"/>
              </a:lnSpc>
              <a:spcBef>
                <a:spcPct val="0"/>
              </a:spcBef>
              <a:buClrTx/>
              <a:buSzTx/>
              <a:buFontTx/>
              <a:buNone/>
            </a:pPr>
            <a:endParaRPr lang="en-US" sz="1800" i="1" dirty="0">
              <a:latin typeface="Calibri" charset="0"/>
            </a:endParaRPr>
          </a:p>
          <a:p>
            <a:pPr marL="0" indent="0" algn="ctr">
              <a:lnSpc>
                <a:spcPct val="90000"/>
              </a:lnSpc>
              <a:spcBef>
                <a:spcPct val="0"/>
              </a:spcBef>
              <a:buClrTx/>
              <a:buSzTx/>
              <a:buFontTx/>
              <a:buNone/>
            </a:pPr>
            <a:endParaRPr lang="en-US" sz="1600" i="1" dirty="0">
              <a:latin typeface="Calibri" pitchFamily="34" charset="0"/>
            </a:endParaRPr>
          </a:p>
          <a:p>
            <a:pPr algn="ctr">
              <a:spcBef>
                <a:spcPct val="0"/>
              </a:spcBef>
              <a:buFont typeface="Wingdings" pitchFamily="2" charset="2"/>
              <a:buNone/>
              <a:defRPr/>
            </a:pPr>
            <a:r>
              <a:rPr lang="en-US" sz="1800" i="1" dirty="0">
                <a:latin typeface="Calibri" pitchFamily="34" charset="0"/>
              </a:rPr>
              <a:t> </a:t>
            </a:r>
          </a:p>
          <a:p>
            <a:pPr marL="0" indent="0" eaLnBrk="1" hangingPunct="1">
              <a:lnSpc>
                <a:spcPct val="80000"/>
              </a:lnSpc>
              <a:buFont typeface="Wingdings" pitchFamily="2" charset="2"/>
              <a:buNone/>
              <a:defRPr/>
            </a:pPr>
            <a:r>
              <a:rPr lang="en-US" sz="2400" dirty="0">
                <a:solidFill>
                  <a:schemeClr val="tx2"/>
                </a:solidFill>
              </a:rPr>
              <a:t>INSTITUTE OF ENERGY</a:t>
            </a:r>
          </a:p>
          <a:p>
            <a:pPr marL="0" indent="0" eaLnBrk="1" hangingPunct="1">
              <a:lnSpc>
                <a:spcPct val="80000"/>
              </a:lnSpc>
              <a:buFont typeface="Wingdings" pitchFamily="2" charset="2"/>
              <a:buNone/>
              <a:defRPr/>
            </a:pPr>
            <a:r>
              <a:rPr lang="en-US" sz="2400" dirty="0">
                <a:solidFill>
                  <a:schemeClr val="accent2"/>
                </a:solidFill>
              </a:rPr>
              <a:t>FOR SOUTH EAST EUROPE</a:t>
            </a:r>
            <a:endParaRPr lang="en-US" sz="2400" dirty="0">
              <a:solidFill>
                <a:schemeClr val="tx2"/>
              </a:solidFill>
            </a:endParaRPr>
          </a:p>
          <a:p>
            <a:pPr marL="0" indent="0" eaLnBrk="1" hangingPunct="1">
              <a:lnSpc>
                <a:spcPct val="80000"/>
              </a:lnSpc>
              <a:buFont typeface="Wingdings" pitchFamily="2" charset="2"/>
              <a:buNone/>
              <a:defRPr/>
            </a:pPr>
            <a:endParaRPr lang="en-US" sz="2400" dirty="0">
              <a:solidFill>
                <a:schemeClr val="tx2"/>
              </a:solidFill>
            </a:endParaRPr>
          </a:p>
          <a:p>
            <a:pPr marL="0" indent="0" eaLnBrk="1" hangingPunct="1">
              <a:lnSpc>
                <a:spcPct val="80000"/>
              </a:lnSpc>
              <a:buFont typeface="Wingdings" pitchFamily="2" charset="2"/>
              <a:buNone/>
              <a:defRPr/>
            </a:pPr>
            <a:endParaRPr lang="el-GR" sz="2400" dirty="0">
              <a:solidFill>
                <a:schemeClr val="accent2"/>
              </a:solidFill>
            </a:endParaRPr>
          </a:p>
        </p:txBody>
      </p:sp>
      <p:sp>
        <p:nvSpPr>
          <p:cNvPr id="3075" name="Rectangle 3"/>
          <p:cNvSpPr>
            <a:spLocks noChangeArrowheads="1"/>
          </p:cNvSpPr>
          <p:nvPr/>
        </p:nvSpPr>
        <p:spPr bwMode="auto">
          <a:xfrm>
            <a:off x="2124075" y="549275"/>
            <a:ext cx="5256213" cy="576263"/>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0"/>
              </a:spcBef>
              <a:buClrTx/>
              <a:buSzTx/>
              <a:buFontTx/>
              <a:buNone/>
            </a:pPr>
            <a:endParaRPr lang="el-GR" altLang="el-GR" sz="1800">
              <a:solidFill>
                <a:schemeClr val="accent2"/>
              </a:solidFill>
            </a:endParaRPr>
          </a:p>
        </p:txBody>
      </p:sp>
      <p:sp>
        <p:nvSpPr>
          <p:cNvPr id="5124" name="Text Box 4"/>
          <p:cNvSpPr txBox="1">
            <a:spLocks noChangeArrowheads="1"/>
          </p:cNvSpPr>
          <p:nvPr/>
        </p:nvSpPr>
        <p:spPr bwMode="auto">
          <a:xfrm>
            <a:off x="228600" y="476250"/>
            <a:ext cx="8534400" cy="2585323"/>
          </a:xfrm>
          <a:prstGeom prst="rect">
            <a:avLst/>
          </a:prstGeom>
          <a:noFill/>
          <a:ln w="9525">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0"/>
              </a:spcBef>
              <a:buClrTx/>
              <a:buSzTx/>
              <a:buFontTx/>
              <a:buNone/>
              <a:defRPr/>
            </a:pPr>
            <a:endParaRPr lang="en-US" altLang="el-GR" sz="1600" b="1" dirty="0">
              <a:solidFill>
                <a:srgbClr val="4D4D73"/>
              </a:solidFill>
              <a:effectLst>
                <a:outerShdw blurRad="38100" dist="38100" dir="2700000" algn="tl">
                  <a:srgbClr val="C0C0C0"/>
                </a:outerShdw>
              </a:effectLst>
              <a:latin typeface="Times New Roman" pitchFamily="18" charset="0"/>
            </a:endParaRPr>
          </a:p>
          <a:p>
            <a:pPr algn="ctr">
              <a:spcBef>
                <a:spcPct val="0"/>
              </a:spcBef>
              <a:buClrTx/>
              <a:buSzTx/>
              <a:buFontTx/>
              <a:buNone/>
              <a:defRPr/>
            </a:pPr>
            <a:r>
              <a:rPr lang="el-GR" altLang="el-GR" sz="2400" b="1" dirty="0">
                <a:solidFill>
                  <a:srgbClr val="4D4D73"/>
                </a:solidFill>
                <a:effectLst>
                  <a:outerShdw blurRad="38100" dist="38100" dir="2700000" algn="tl">
                    <a:srgbClr val="C0C0C0"/>
                  </a:outerShdw>
                </a:effectLst>
                <a:latin typeface="Times New Roman" pitchFamily="18" charset="0"/>
              </a:rPr>
              <a:t>«Τουρκία: Ηγεμονικός Αναθεωρητισμός σε Ρευστό Περιβάλλον»</a:t>
            </a:r>
            <a:endParaRPr lang="el-GR" altLang="el-GR" sz="2500" b="1" dirty="0">
              <a:solidFill>
                <a:srgbClr val="4D4D73"/>
              </a:solidFill>
              <a:effectLst>
                <a:outerShdw blurRad="38100" dist="38100" dir="2700000" algn="tl">
                  <a:srgbClr val="C0C0C0"/>
                </a:outerShdw>
              </a:effectLst>
              <a:latin typeface="Times New Roman" pitchFamily="18" charset="0"/>
            </a:endParaRPr>
          </a:p>
          <a:p>
            <a:pPr algn="ctr">
              <a:spcBef>
                <a:spcPct val="0"/>
              </a:spcBef>
              <a:buClrTx/>
              <a:buSzTx/>
              <a:buNone/>
              <a:defRPr/>
            </a:pPr>
            <a:endParaRPr lang="en-US" sz="1800" dirty="0">
              <a:latin typeface="Calibri" pitchFamily="34" charset="0"/>
            </a:endParaRPr>
          </a:p>
          <a:p>
            <a:pPr algn="ctr">
              <a:spcBef>
                <a:spcPct val="0"/>
              </a:spcBef>
              <a:buClrTx/>
              <a:buSzTx/>
              <a:buNone/>
              <a:defRPr/>
            </a:pPr>
            <a:endParaRPr lang="en-US" sz="1800" dirty="0">
              <a:latin typeface="Calibri" pitchFamily="34" charset="0"/>
            </a:endParaRPr>
          </a:p>
          <a:p>
            <a:pPr algn="ctr">
              <a:spcBef>
                <a:spcPct val="0"/>
              </a:spcBef>
              <a:buClrTx/>
              <a:buSzTx/>
              <a:buNone/>
              <a:defRPr/>
            </a:pPr>
            <a:endParaRPr lang="en-US" sz="1400" dirty="0">
              <a:latin typeface="Calibri" pitchFamily="34" charset="0"/>
            </a:endParaRPr>
          </a:p>
          <a:p>
            <a:pPr algn="ctr">
              <a:spcBef>
                <a:spcPct val="0"/>
              </a:spcBef>
              <a:buClrTx/>
              <a:buSzTx/>
              <a:buNone/>
              <a:defRPr/>
            </a:pPr>
            <a:endParaRPr lang="en-US" sz="600" dirty="0">
              <a:latin typeface="Calibri" pitchFamily="34" charset="0"/>
            </a:endParaRPr>
          </a:p>
          <a:p>
            <a:pPr algn="ctr">
              <a:spcBef>
                <a:spcPct val="0"/>
              </a:spcBef>
              <a:buClrTx/>
              <a:buSzTx/>
              <a:buNone/>
              <a:defRPr/>
            </a:pPr>
            <a:endParaRPr lang="el-GR" sz="1600" dirty="0">
              <a:latin typeface="Calibri" pitchFamily="34" charset="0"/>
            </a:endParaRPr>
          </a:p>
          <a:p>
            <a:pPr algn="ctr">
              <a:spcBef>
                <a:spcPct val="0"/>
              </a:spcBef>
              <a:buClrTx/>
              <a:buSzTx/>
              <a:buNone/>
              <a:defRPr/>
            </a:pPr>
            <a:r>
              <a:rPr lang="el-GR" sz="1600" dirty="0">
                <a:latin typeface="Calibri" pitchFamily="34" charset="0"/>
              </a:rPr>
              <a:t>Αίθουσα Εκδηλώσεων ΙΔΙΣ</a:t>
            </a:r>
            <a:endParaRPr lang="en-US" sz="1600" dirty="0">
              <a:latin typeface="Calibri" pitchFamily="34" charset="0"/>
            </a:endParaRPr>
          </a:p>
          <a:p>
            <a:pPr algn="ctr">
              <a:spcBef>
                <a:spcPct val="0"/>
              </a:spcBef>
              <a:buClrTx/>
              <a:buSzTx/>
              <a:buFont typeface="Wingdings" pitchFamily="2" charset="2"/>
              <a:buNone/>
              <a:defRPr/>
            </a:pPr>
            <a:r>
              <a:rPr lang="en-US" sz="1600" i="1" dirty="0">
                <a:latin typeface="Calibri" pitchFamily="34" charset="0"/>
              </a:rPr>
              <a:t>13</a:t>
            </a:r>
            <a:r>
              <a:rPr lang="el-GR" sz="1600" i="1" dirty="0">
                <a:latin typeface="Calibri" pitchFamily="34" charset="0"/>
              </a:rPr>
              <a:t> Ιουνίου </a:t>
            </a:r>
            <a:r>
              <a:rPr lang="en-US" sz="1600" i="1" dirty="0">
                <a:latin typeface="Calibri" pitchFamily="34" charset="0"/>
              </a:rPr>
              <a:t>2018</a:t>
            </a:r>
            <a:endParaRPr lang="el-GR" sz="1600" i="1" dirty="0">
              <a:latin typeface="Calibri" pitchFamily="34" charset="0"/>
            </a:endParaRPr>
          </a:p>
          <a:p>
            <a:pPr algn="ctr">
              <a:spcBef>
                <a:spcPct val="0"/>
              </a:spcBef>
              <a:buClrTx/>
              <a:buSzTx/>
              <a:buFont typeface="Wingdings" pitchFamily="2" charset="2"/>
              <a:buNone/>
              <a:defRPr/>
            </a:pPr>
            <a:endParaRPr lang="el-GR" altLang="el-GR" sz="1800" b="1" dirty="0">
              <a:solidFill>
                <a:schemeClr val="accent2"/>
              </a:solidFill>
            </a:endParaRPr>
          </a:p>
        </p:txBody>
      </p:sp>
      <p:sp>
        <p:nvSpPr>
          <p:cNvPr id="3077" name="Rectangle 5"/>
          <p:cNvSpPr>
            <a:spLocks noChangeArrowheads="1"/>
          </p:cNvSpPr>
          <p:nvPr/>
        </p:nvSpPr>
        <p:spPr bwMode="auto">
          <a:xfrm>
            <a:off x="228600" y="5333999"/>
            <a:ext cx="8534400" cy="11271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79" name="Rectangle 8" descr="Gold bar"/>
          <p:cNvSpPr>
            <a:spLocks noChangeArrowheads="1"/>
          </p:cNvSpPr>
          <p:nvPr/>
        </p:nvSpPr>
        <p:spPr bwMode="auto">
          <a:xfrm>
            <a:off x="228600" y="2924944"/>
            <a:ext cx="29210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80" name="Rectangle 9" descr="Orange bar"/>
          <p:cNvSpPr>
            <a:spLocks noChangeArrowheads="1"/>
          </p:cNvSpPr>
          <p:nvPr/>
        </p:nvSpPr>
        <p:spPr bwMode="auto">
          <a:xfrm>
            <a:off x="3098800" y="2924944"/>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81" name="Rectangle 10" descr="Slate bar"/>
          <p:cNvSpPr>
            <a:spLocks noChangeArrowheads="1"/>
          </p:cNvSpPr>
          <p:nvPr/>
        </p:nvSpPr>
        <p:spPr bwMode="auto">
          <a:xfrm>
            <a:off x="5918200" y="2924944"/>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pic>
        <p:nvPicPr>
          <p:cNvPr id="3082"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488" y="5589588"/>
            <a:ext cx="14827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xmlns="" id="{D3543F35-61C9-4D92-A075-BECCF170EE05}"/>
              </a:ext>
            </a:extLst>
          </p:cNvPr>
          <p:cNvPicPr>
            <a:picLocks noChangeAspect="1"/>
          </p:cNvPicPr>
          <p:nvPr/>
        </p:nvPicPr>
        <p:blipFill rotWithShape="1">
          <a:blip r:embed="rId4"/>
          <a:srcRect l="8000" t="18500" r="9681" b="59966"/>
          <a:stretch/>
        </p:blipFill>
        <p:spPr>
          <a:xfrm>
            <a:off x="2267744" y="1268760"/>
            <a:ext cx="4294758" cy="89877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Εξαγωγές Ηλεκτρ. Ενέργειας (MWh) της </a:t>
            </a:r>
            <a:br>
              <a:rPr lang="el-GR" altLang="el-GR" dirty="0">
                <a:solidFill>
                  <a:srgbClr val="666699"/>
                </a:solidFill>
                <a:latin typeface="Calibri" panose="020F0502020204030204" pitchFamily="34" charset="0"/>
              </a:rPr>
            </a:br>
            <a:r>
              <a:rPr lang="el-GR" altLang="el-GR" dirty="0">
                <a:solidFill>
                  <a:srgbClr val="666699"/>
                </a:solidFill>
                <a:latin typeface="Calibri" panose="020F0502020204030204" pitchFamily="34" charset="0"/>
              </a:rPr>
              <a:t>Ελλάδας – Μάϊος 2018</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1" y="6493748"/>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IENE</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2223" t="19979" r="24343" b="14613"/>
          <a:stretch/>
        </p:blipFill>
        <p:spPr bwMode="auto">
          <a:xfrm>
            <a:off x="1055142" y="1585208"/>
            <a:ext cx="7128792" cy="4908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3406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Καθαρή Θέση Ισοζυγίου Διασυνδέσεων της </a:t>
            </a:r>
            <a:br>
              <a:rPr lang="el-GR" altLang="el-GR" dirty="0">
                <a:solidFill>
                  <a:srgbClr val="666699"/>
                </a:solidFill>
                <a:latin typeface="Calibri" panose="020F0502020204030204" pitchFamily="34" charset="0"/>
              </a:rPr>
            </a:br>
            <a:r>
              <a:rPr lang="el-GR" altLang="el-GR" dirty="0">
                <a:solidFill>
                  <a:srgbClr val="666699"/>
                </a:solidFill>
                <a:latin typeface="Calibri" panose="020F0502020204030204" pitchFamily="34" charset="0"/>
              </a:rPr>
              <a:t>Ελλάδας </a:t>
            </a:r>
            <a:r>
              <a:rPr lang="en-US" altLang="el-GR" dirty="0">
                <a:solidFill>
                  <a:srgbClr val="666699"/>
                </a:solidFill>
                <a:latin typeface="Calibri" panose="020F0502020204030204" pitchFamily="34" charset="0"/>
              </a:rPr>
              <a:t>– </a:t>
            </a:r>
            <a:r>
              <a:rPr lang="el-GR" altLang="el-GR" dirty="0">
                <a:solidFill>
                  <a:srgbClr val="666699"/>
                </a:solidFill>
                <a:latin typeface="Calibri" panose="020F0502020204030204" pitchFamily="34" charset="0"/>
              </a:rPr>
              <a:t>Μάϊος </a:t>
            </a:r>
            <a:r>
              <a:rPr lang="en-US" altLang="el-GR" dirty="0">
                <a:solidFill>
                  <a:srgbClr val="666699"/>
                </a:solidFill>
                <a:latin typeface="Calibri" panose="020F0502020204030204" pitchFamily="34" charset="0"/>
              </a:rPr>
              <a:t>2018</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1" y="6493748"/>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IENE</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2223" t="20042" r="24871" b="19454"/>
          <a:stretch/>
        </p:blipFill>
        <p:spPr bwMode="auto">
          <a:xfrm>
            <a:off x="828862" y="1556792"/>
            <a:ext cx="7572193" cy="4871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56829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68315" y="712791"/>
            <a:ext cx="84248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l-GR" sz="2800" dirty="0">
                <a:solidFill>
                  <a:schemeClr val="tx2"/>
                </a:solidFill>
                <a:latin typeface="Calibri" pitchFamily="34" charset="0"/>
                <a:ea typeface="+mj-ea"/>
                <a:cs typeface="+mj-cs"/>
              </a:rPr>
              <a:t>Σύστημα Αγωγών </a:t>
            </a:r>
            <a:r>
              <a:rPr lang="en-US" sz="2800" dirty="0">
                <a:solidFill>
                  <a:schemeClr val="tx2"/>
                </a:solidFill>
                <a:latin typeface="Calibri" pitchFamily="34" charset="0"/>
                <a:ea typeface="+mj-ea"/>
                <a:cs typeface="+mj-cs"/>
              </a:rPr>
              <a:t>TANAP-TAP </a:t>
            </a:r>
            <a:r>
              <a:rPr lang="el-GR" sz="2800" dirty="0">
                <a:solidFill>
                  <a:schemeClr val="tx2"/>
                </a:solidFill>
                <a:latin typeface="Calibri" pitchFamily="34" charset="0"/>
                <a:ea typeface="+mj-ea"/>
                <a:cs typeface="+mj-cs"/>
              </a:rPr>
              <a:t>(Υπό Κατασκευή)</a:t>
            </a:r>
            <a:endParaRPr lang="en-US" sz="2800" dirty="0">
              <a:solidFill>
                <a:schemeClr val="tx2"/>
              </a:solidFill>
              <a:latin typeface="Calibri" pitchFamily="34" charset="0"/>
              <a:ea typeface="+mj-ea"/>
              <a:cs typeface="+mj-cs"/>
            </a:endParaRP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https://www.tap-ag.com/assets/02.the_pipeline/english/Images/TAP_Southern_Gas_Corridor_EN_rgb_672x224.png"/>
          <p:cNvPicPr/>
          <p:nvPr/>
        </p:nvPicPr>
        <p:blipFill>
          <a:blip r:embed="rId3">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23528" y="1988840"/>
            <a:ext cx="4968552" cy="3403900"/>
          </a:xfrm>
          <a:prstGeom prst="rect">
            <a:avLst/>
          </a:prstGeom>
          <a:noFill/>
          <a:ln>
            <a:solidFill>
              <a:schemeClr val="accent4"/>
            </a:solidFill>
          </a:ln>
        </p:spPr>
      </p:pic>
      <p:sp>
        <p:nvSpPr>
          <p:cNvPr id="3" name="Rectangle 2"/>
          <p:cNvSpPr/>
          <p:nvPr/>
        </p:nvSpPr>
        <p:spPr>
          <a:xfrm>
            <a:off x="1319539" y="5661248"/>
            <a:ext cx="2976530" cy="276999"/>
          </a:xfrm>
          <a:prstGeom prst="rect">
            <a:avLst/>
          </a:prstGeom>
        </p:spPr>
        <p:txBody>
          <a:bodyPr wrap="square">
            <a:spAutoFit/>
          </a:bodyPr>
          <a:lstStyle/>
          <a:p>
            <a:pPr lvl="0" algn="ctr"/>
            <a:r>
              <a:rPr lang="el-GR" altLang="el-GR" sz="1200" dirty="0">
                <a:solidFill>
                  <a:srgbClr val="000000"/>
                </a:solidFill>
                <a:latin typeface="Calibri" panose="020F0502020204030204" pitchFamily="34" charset="0"/>
              </a:rPr>
              <a:t>Πηγή</a:t>
            </a:r>
            <a:r>
              <a:rPr lang="en-US" altLang="el-GR" sz="1200" dirty="0">
                <a:solidFill>
                  <a:srgbClr val="000000"/>
                </a:solidFill>
                <a:latin typeface="Calibri" panose="020F0502020204030204" pitchFamily="34" charset="0"/>
              </a:rPr>
              <a:t>: TAP AG </a:t>
            </a:r>
          </a:p>
        </p:txBody>
      </p:sp>
      <p:graphicFrame>
        <p:nvGraphicFramePr>
          <p:cNvPr id="4" name="Πίνακας 3">
            <a:extLst>
              <a:ext uri="{FF2B5EF4-FFF2-40B4-BE49-F238E27FC236}">
                <a16:creationId xmlns:a16="http://schemas.microsoft.com/office/drawing/2014/main" xmlns="" id="{8D9A6F0A-063B-459E-B740-1A0363E6D692}"/>
              </a:ext>
            </a:extLst>
          </p:cNvPr>
          <p:cNvGraphicFramePr>
            <a:graphicFrameLocks noGrp="1"/>
          </p:cNvGraphicFramePr>
          <p:nvPr>
            <p:extLst>
              <p:ext uri="{D42A27DB-BD31-4B8C-83A1-F6EECF244321}">
                <p14:modId xmlns:p14="http://schemas.microsoft.com/office/powerpoint/2010/main" xmlns="" val="3337315063"/>
              </p:ext>
            </p:extLst>
          </p:nvPr>
        </p:nvGraphicFramePr>
        <p:xfrm>
          <a:off x="5508104" y="1948802"/>
          <a:ext cx="3312368" cy="1574139"/>
        </p:xfrm>
        <a:graphic>
          <a:graphicData uri="http://schemas.openxmlformats.org/drawingml/2006/table">
            <a:tbl>
              <a:tblPr firstRow="1" bandRow="1">
                <a:tableStyleId>{16D9F66E-5EB9-4882-86FB-DCBF35E3C3E4}</a:tableStyleId>
              </a:tblPr>
              <a:tblGrid>
                <a:gridCol w="1608689">
                  <a:extLst>
                    <a:ext uri="{9D8B030D-6E8A-4147-A177-3AD203B41FA5}">
                      <a16:colId xmlns:a16="http://schemas.microsoft.com/office/drawing/2014/main" xmlns="" val="1747610355"/>
                    </a:ext>
                  </a:extLst>
                </a:gridCol>
                <a:gridCol w="1703679">
                  <a:extLst>
                    <a:ext uri="{9D8B030D-6E8A-4147-A177-3AD203B41FA5}">
                      <a16:colId xmlns:a16="http://schemas.microsoft.com/office/drawing/2014/main" xmlns="" val="2730665430"/>
                    </a:ext>
                  </a:extLst>
                </a:gridCol>
              </a:tblGrid>
              <a:tr h="218116">
                <a:tc gridSpan="2">
                  <a:txBody>
                    <a:bodyPr/>
                    <a:lstStyle/>
                    <a:p>
                      <a:pPr algn="ctr"/>
                      <a:r>
                        <a:rPr lang="en-US" sz="1100" dirty="0">
                          <a:latin typeface="Calibri" panose="020F0502020204030204" pitchFamily="34" charset="0"/>
                          <a:cs typeface="Calibri" panose="020F0502020204030204" pitchFamily="34" charset="0"/>
                        </a:rPr>
                        <a:t>TAP </a:t>
                      </a:r>
                      <a:endParaRPr lang="el-GR" sz="1100" dirty="0">
                        <a:latin typeface="Calibri" panose="020F0502020204030204" pitchFamily="34" charset="0"/>
                        <a:cs typeface="Calibri" panose="020F0502020204030204" pitchFamily="34" charset="0"/>
                      </a:endParaRPr>
                    </a:p>
                  </a:txBody>
                  <a:tcPr anchor="ctr"/>
                </a:tc>
                <a:tc hMerge="1">
                  <a:txBody>
                    <a:bodyPr/>
                    <a:lstStyle/>
                    <a:p>
                      <a:endParaRPr lang="el-GR"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424126718"/>
                  </a:ext>
                </a:extLst>
              </a:tr>
              <a:tr h="218116">
                <a:tc>
                  <a:txBody>
                    <a:bodyPr/>
                    <a:lstStyle/>
                    <a:p>
                      <a:pPr algn="ctr"/>
                      <a:r>
                        <a:rPr lang="en-US" sz="1100" dirty="0">
                          <a:latin typeface="Calibri" panose="020F0502020204030204" pitchFamily="34" charset="0"/>
                          <a:cs typeface="Calibri" panose="020F0502020204030204" pitchFamily="34" charset="0"/>
                        </a:rPr>
                        <a:t>Length</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878 km</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749053827"/>
                  </a:ext>
                </a:extLst>
              </a:tr>
              <a:tr h="218116">
                <a:tc>
                  <a:txBody>
                    <a:bodyPr/>
                    <a:lstStyle/>
                    <a:p>
                      <a:pPr algn="ctr"/>
                      <a:r>
                        <a:rPr lang="en-US" sz="1100" dirty="0">
                          <a:latin typeface="Calibri" panose="020F0502020204030204" pitchFamily="34" charset="0"/>
                          <a:cs typeface="Calibri" panose="020F0502020204030204" pitchFamily="34" charset="0"/>
                        </a:rPr>
                        <a:t>Diameter </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48-inch (1,200 mm) pipes</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300632395"/>
                  </a:ext>
                </a:extLst>
              </a:tr>
              <a:tr h="218116">
                <a:tc>
                  <a:txBody>
                    <a:bodyPr/>
                    <a:lstStyle/>
                    <a:p>
                      <a:pPr algn="ctr"/>
                      <a:r>
                        <a:rPr lang="en-US" sz="1100" dirty="0">
                          <a:latin typeface="Calibri" panose="020F0502020204030204" pitchFamily="34" charset="0"/>
                          <a:cs typeface="Calibri" panose="020F0502020204030204" pitchFamily="34" charset="0"/>
                        </a:rPr>
                        <a:t>Capacity</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10-20 bcm/y</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909772144"/>
                  </a:ext>
                </a:extLst>
              </a:tr>
              <a:tr h="537819">
                <a:tc>
                  <a:txBody>
                    <a:bodyPr/>
                    <a:lstStyle/>
                    <a:p>
                      <a:pPr algn="ctr"/>
                      <a:r>
                        <a:rPr lang="en-US" sz="1100" dirty="0">
                          <a:latin typeface="Calibri" panose="020F0502020204030204" pitchFamily="34" charset="0"/>
                          <a:cs typeface="Calibri" panose="020F0502020204030204" pitchFamily="34" charset="0"/>
                        </a:rPr>
                        <a:t>Anticipated Operational Date</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2020</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3682677874"/>
                  </a:ext>
                </a:extLst>
              </a:tr>
            </a:tbl>
          </a:graphicData>
        </a:graphic>
      </p:graphicFrame>
      <p:graphicFrame>
        <p:nvGraphicFramePr>
          <p:cNvPr id="8" name="Πίνακας 7">
            <a:extLst>
              <a:ext uri="{FF2B5EF4-FFF2-40B4-BE49-F238E27FC236}">
                <a16:creationId xmlns:a16="http://schemas.microsoft.com/office/drawing/2014/main" xmlns="" id="{F976807F-52D4-4ADA-898E-A4E8DF016BF8}"/>
              </a:ext>
            </a:extLst>
          </p:cNvPr>
          <p:cNvGraphicFramePr>
            <a:graphicFrameLocks noGrp="1"/>
          </p:cNvGraphicFramePr>
          <p:nvPr>
            <p:extLst>
              <p:ext uri="{D42A27DB-BD31-4B8C-83A1-F6EECF244321}">
                <p14:modId xmlns:p14="http://schemas.microsoft.com/office/powerpoint/2010/main" xmlns="" val="428702865"/>
              </p:ext>
            </p:extLst>
          </p:nvPr>
        </p:nvGraphicFramePr>
        <p:xfrm>
          <a:off x="5508104" y="3789040"/>
          <a:ext cx="3312368" cy="1741779"/>
        </p:xfrm>
        <a:graphic>
          <a:graphicData uri="http://schemas.openxmlformats.org/drawingml/2006/table">
            <a:tbl>
              <a:tblPr firstRow="1" bandRow="1">
                <a:tableStyleId>{16D9F66E-5EB9-4882-86FB-DCBF35E3C3E4}</a:tableStyleId>
              </a:tblPr>
              <a:tblGrid>
                <a:gridCol w="1644438">
                  <a:extLst>
                    <a:ext uri="{9D8B030D-6E8A-4147-A177-3AD203B41FA5}">
                      <a16:colId xmlns:a16="http://schemas.microsoft.com/office/drawing/2014/main" xmlns="" val="1747610355"/>
                    </a:ext>
                  </a:extLst>
                </a:gridCol>
                <a:gridCol w="1667930">
                  <a:extLst>
                    <a:ext uri="{9D8B030D-6E8A-4147-A177-3AD203B41FA5}">
                      <a16:colId xmlns:a16="http://schemas.microsoft.com/office/drawing/2014/main" xmlns="" val="2730665430"/>
                    </a:ext>
                  </a:extLst>
                </a:gridCol>
              </a:tblGrid>
              <a:tr h="218116">
                <a:tc gridSpan="2">
                  <a:txBody>
                    <a:bodyPr/>
                    <a:lstStyle/>
                    <a:p>
                      <a:pPr algn="ctr"/>
                      <a:r>
                        <a:rPr lang="en-US" sz="1100" dirty="0">
                          <a:latin typeface="Calibri" panose="020F0502020204030204" pitchFamily="34" charset="0"/>
                          <a:cs typeface="Calibri" panose="020F0502020204030204" pitchFamily="34" charset="0"/>
                        </a:rPr>
                        <a:t>TANAP </a:t>
                      </a:r>
                      <a:endParaRPr lang="el-GR" sz="1100" dirty="0">
                        <a:latin typeface="Calibri" panose="020F0502020204030204" pitchFamily="34" charset="0"/>
                        <a:cs typeface="Calibri" panose="020F0502020204030204" pitchFamily="34" charset="0"/>
                      </a:endParaRPr>
                    </a:p>
                  </a:txBody>
                  <a:tcPr anchor="ctr"/>
                </a:tc>
                <a:tc hMerge="1">
                  <a:txBody>
                    <a:bodyPr/>
                    <a:lstStyle/>
                    <a:p>
                      <a:endParaRPr lang="el-GR"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424126718"/>
                  </a:ext>
                </a:extLst>
              </a:tr>
              <a:tr h="218116">
                <a:tc>
                  <a:txBody>
                    <a:bodyPr/>
                    <a:lstStyle/>
                    <a:p>
                      <a:pPr algn="ctr"/>
                      <a:r>
                        <a:rPr lang="en-US" sz="1100" dirty="0">
                          <a:latin typeface="Calibri" panose="020F0502020204030204" pitchFamily="34" charset="0"/>
                          <a:cs typeface="Calibri" panose="020F0502020204030204" pitchFamily="34" charset="0"/>
                        </a:rPr>
                        <a:t>Length</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1,850 km</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4164436958"/>
                  </a:ext>
                </a:extLst>
              </a:tr>
              <a:tr h="218116">
                <a:tc>
                  <a:txBody>
                    <a:bodyPr/>
                    <a:lstStyle/>
                    <a:p>
                      <a:pPr algn="ctr"/>
                      <a:r>
                        <a:rPr lang="en-US" sz="1100" dirty="0">
                          <a:latin typeface="Calibri" panose="020F0502020204030204" pitchFamily="34" charset="0"/>
                          <a:cs typeface="Calibri" panose="020F0502020204030204" pitchFamily="34" charset="0"/>
                        </a:rPr>
                        <a:t>Diameter </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48-or-56-inch (1,200 or 1,400 mm) pipes</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300632395"/>
                  </a:ext>
                </a:extLst>
              </a:tr>
              <a:tr h="218116">
                <a:tc>
                  <a:txBody>
                    <a:bodyPr/>
                    <a:lstStyle/>
                    <a:p>
                      <a:pPr algn="ctr"/>
                      <a:r>
                        <a:rPr lang="en-US" sz="1100" dirty="0">
                          <a:latin typeface="Calibri" panose="020F0502020204030204" pitchFamily="34" charset="0"/>
                          <a:cs typeface="Calibri" panose="020F0502020204030204" pitchFamily="34" charset="0"/>
                        </a:rPr>
                        <a:t>Capacity</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up to</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31 bcm/y</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909772144"/>
                  </a:ext>
                </a:extLst>
              </a:tr>
              <a:tr h="537819">
                <a:tc>
                  <a:txBody>
                    <a:bodyPr/>
                    <a:lstStyle/>
                    <a:p>
                      <a:pPr algn="ctr"/>
                      <a:r>
                        <a:rPr lang="en-US" sz="1100" dirty="0">
                          <a:latin typeface="Calibri" panose="020F0502020204030204" pitchFamily="34" charset="0"/>
                          <a:cs typeface="Calibri" panose="020F0502020204030204" pitchFamily="34" charset="0"/>
                        </a:rPr>
                        <a:t>Anticipated Operational Date</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201</a:t>
                      </a:r>
                      <a:r>
                        <a:rPr lang="el-GR" sz="1100" dirty="0">
                          <a:latin typeface="Calibri" panose="020F0502020204030204" pitchFamily="34" charset="0"/>
                          <a:cs typeface="Calibri" panose="020F0502020204030204" pitchFamily="34" charset="0"/>
                        </a:rPr>
                        <a:t>8</a:t>
                      </a:r>
                    </a:p>
                  </a:txBody>
                  <a:tcPr anchor="ctr"/>
                </a:tc>
                <a:extLst>
                  <a:ext uri="{0D108BD9-81ED-4DB2-BD59-A6C34878D82A}">
                    <a16:rowId xmlns:a16="http://schemas.microsoft.com/office/drawing/2014/main" xmlns="" val="3682677874"/>
                  </a:ext>
                </a:extLst>
              </a:tr>
            </a:tbl>
          </a:graphicData>
        </a:graphic>
      </p:graphicFrame>
    </p:spTree>
    <p:extLst>
      <p:ext uri="{BB962C8B-B14F-4D97-AF65-F5344CB8AC3E}">
        <p14:creationId xmlns:p14="http://schemas.microsoft.com/office/powerpoint/2010/main" xmlns="" val="8941783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68315" y="712791"/>
            <a:ext cx="84248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l-GR" sz="2800" dirty="0">
                <a:solidFill>
                  <a:schemeClr val="tx2"/>
                </a:solidFill>
                <a:latin typeface="Calibri" pitchFamily="34" charset="0"/>
                <a:ea typeface="+mj-ea"/>
                <a:cs typeface="+mj-cs"/>
              </a:rPr>
              <a:t>Αγωγός </a:t>
            </a:r>
            <a:r>
              <a:rPr lang="en-US" sz="2800" dirty="0">
                <a:solidFill>
                  <a:schemeClr val="tx2"/>
                </a:solidFill>
                <a:latin typeface="Calibri" pitchFamily="34" charset="0"/>
                <a:ea typeface="+mj-ea"/>
                <a:cs typeface="+mj-cs"/>
              </a:rPr>
              <a:t>Turkish Stream</a:t>
            </a:r>
            <a:r>
              <a:rPr lang="en-US" sz="2800" dirty="0">
                <a:solidFill>
                  <a:schemeClr val="tx2"/>
                </a:solidFill>
                <a:latin typeface="Calibri" pitchFamily="34" charset="0"/>
              </a:rPr>
              <a:t> (</a:t>
            </a:r>
            <a:r>
              <a:rPr lang="el-GR" sz="2800" dirty="0">
                <a:solidFill>
                  <a:schemeClr val="tx2"/>
                </a:solidFill>
                <a:latin typeface="Calibri" pitchFamily="34" charset="0"/>
              </a:rPr>
              <a:t>Υπό Κατασκευή)</a:t>
            </a:r>
            <a:endParaRPr lang="en-US" sz="2800" dirty="0">
              <a:solidFill>
                <a:schemeClr val="tx2"/>
              </a:solidFill>
              <a:latin typeface="Calibri" pitchFamily="34" charset="0"/>
              <a:ea typeface="+mj-ea"/>
              <a:cs typeface="+mj-cs"/>
            </a:endParaRP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355543" y="5868210"/>
            <a:ext cx="2976530" cy="276999"/>
          </a:xfrm>
          <a:prstGeom prst="rect">
            <a:avLst/>
          </a:prstGeom>
        </p:spPr>
        <p:txBody>
          <a:bodyPr wrap="square">
            <a:spAutoFit/>
          </a:bodyPr>
          <a:lstStyle/>
          <a:p>
            <a:pPr lvl="0" algn="ctr"/>
            <a:r>
              <a:rPr lang="el-GR" altLang="el-GR" dirty="0">
                <a:solidFill>
                  <a:srgbClr val="000000"/>
                </a:solidFill>
                <a:latin typeface="Calibri" panose="020F0502020204030204" pitchFamily="34" charset="0"/>
              </a:rPr>
              <a:t>Πηγή</a:t>
            </a:r>
            <a:r>
              <a:rPr lang="en-US" altLang="el-GR" sz="1200" dirty="0">
                <a:solidFill>
                  <a:srgbClr val="000000"/>
                </a:solidFill>
                <a:latin typeface="Calibri" panose="020F0502020204030204" pitchFamily="34" charset="0"/>
              </a:rPr>
              <a:t>: Gazprom </a:t>
            </a:r>
          </a:p>
        </p:txBody>
      </p:sp>
      <p:pic>
        <p:nvPicPr>
          <p:cNvPr id="8" name="Picture 7" descr="Αποτέλεσμα εικόνας για Turkish Stream"/>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9" y="1988840"/>
            <a:ext cx="5040559" cy="3672408"/>
          </a:xfrm>
          <a:prstGeom prst="rect">
            <a:avLst/>
          </a:prstGeom>
          <a:noFill/>
          <a:ln>
            <a:solidFill>
              <a:schemeClr val="tx1"/>
            </a:solidFill>
          </a:ln>
        </p:spPr>
      </p:pic>
      <p:graphicFrame>
        <p:nvGraphicFramePr>
          <p:cNvPr id="7" name="Πίνακας 6">
            <a:extLst>
              <a:ext uri="{FF2B5EF4-FFF2-40B4-BE49-F238E27FC236}">
                <a16:creationId xmlns:a16="http://schemas.microsoft.com/office/drawing/2014/main" xmlns="" id="{F5132C9D-7CFE-4B4B-8621-E3A5E7D10D61}"/>
              </a:ext>
            </a:extLst>
          </p:cNvPr>
          <p:cNvGraphicFramePr>
            <a:graphicFrameLocks noGrp="1"/>
          </p:cNvGraphicFramePr>
          <p:nvPr>
            <p:extLst>
              <p:ext uri="{D42A27DB-BD31-4B8C-83A1-F6EECF244321}">
                <p14:modId xmlns:p14="http://schemas.microsoft.com/office/powerpoint/2010/main" xmlns="" val="116199117"/>
              </p:ext>
            </p:extLst>
          </p:nvPr>
        </p:nvGraphicFramePr>
        <p:xfrm>
          <a:off x="5652120" y="2492896"/>
          <a:ext cx="3312368" cy="2579979"/>
        </p:xfrm>
        <a:graphic>
          <a:graphicData uri="http://schemas.openxmlformats.org/drawingml/2006/table">
            <a:tbl>
              <a:tblPr firstRow="1" bandRow="1">
                <a:tableStyleId>{16D9F66E-5EB9-4882-86FB-DCBF35E3C3E4}</a:tableStyleId>
              </a:tblPr>
              <a:tblGrid>
                <a:gridCol w="1608689">
                  <a:extLst>
                    <a:ext uri="{9D8B030D-6E8A-4147-A177-3AD203B41FA5}">
                      <a16:colId xmlns:a16="http://schemas.microsoft.com/office/drawing/2014/main" xmlns="" val="1747610355"/>
                    </a:ext>
                  </a:extLst>
                </a:gridCol>
                <a:gridCol w="1703679">
                  <a:extLst>
                    <a:ext uri="{9D8B030D-6E8A-4147-A177-3AD203B41FA5}">
                      <a16:colId xmlns:a16="http://schemas.microsoft.com/office/drawing/2014/main" xmlns="" val="2730665430"/>
                    </a:ext>
                  </a:extLst>
                </a:gridCol>
              </a:tblGrid>
              <a:tr h="218116">
                <a:tc gridSpan="2">
                  <a:txBody>
                    <a:bodyPr/>
                    <a:lstStyle/>
                    <a:p>
                      <a:pPr algn="ctr"/>
                      <a:r>
                        <a:rPr lang="en-US" sz="1100" dirty="0">
                          <a:latin typeface="Calibri" panose="020F0502020204030204" pitchFamily="34" charset="0"/>
                          <a:cs typeface="Calibri" panose="020F0502020204030204" pitchFamily="34" charset="0"/>
                        </a:rPr>
                        <a:t>Turkish Stream</a:t>
                      </a:r>
                      <a:endParaRPr lang="el-GR" sz="1100" dirty="0">
                        <a:latin typeface="Calibri" panose="020F0502020204030204" pitchFamily="34" charset="0"/>
                        <a:cs typeface="Calibri" panose="020F0502020204030204" pitchFamily="34" charset="0"/>
                      </a:endParaRPr>
                    </a:p>
                  </a:txBody>
                  <a:tcPr anchor="ctr"/>
                </a:tc>
                <a:tc hMerge="1">
                  <a:txBody>
                    <a:bodyPr/>
                    <a:lstStyle/>
                    <a:p>
                      <a:endParaRPr lang="el-GR"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424126718"/>
                  </a:ext>
                </a:extLst>
              </a:tr>
              <a:tr h="218116">
                <a:tc>
                  <a:txBody>
                    <a:bodyPr/>
                    <a:lstStyle/>
                    <a:p>
                      <a:pPr algn="ctr"/>
                      <a:r>
                        <a:rPr lang="en-US" sz="1100" dirty="0">
                          <a:latin typeface="Calibri" panose="020F0502020204030204" pitchFamily="34" charset="0"/>
                          <a:cs typeface="Calibri" panose="020F0502020204030204" pitchFamily="34" charset="0"/>
                        </a:rPr>
                        <a:t>Length</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1,100 km</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749053827"/>
                  </a:ext>
                </a:extLst>
              </a:tr>
              <a:tr h="218116">
                <a:tc>
                  <a:txBody>
                    <a:bodyPr/>
                    <a:lstStyle/>
                    <a:p>
                      <a:pPr algn="ctr"/>
                      <a:r>
                        <a:rPr lang="en-US" sz="1100" dirty="0">
                          <a:latin typeface="Calibri" panose="020F0502020204030204" pitchFamily="34" charset="0"/>
                          <a:cs typeface="Calibri" panose="020F0502020204030204" pitchFamily="34" charset="0"/>
                        </a:rPr>
                        <a:t>Diameter </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Outer diameter of 32 inches (812.8 mm) and will be installed in water depths up to 7,220 ft (2,200 m).</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300632395"/>
                  </a:ext>
                </a:extLst>
              </a:tr>
              <a:tr h="218116">
                <a:tc>
                  <a:txBody>
                    <a:bodyPr/>
                    <a:lstStyle/>
                    <a:p>
                      <a:pPr algn="ctr"/>
                      <a:r>
                        <a:rPr lang="en-US" sz="1100" dirty="0">
                          <a:latin typeface="Calibri" panose="020F0502020204030204" pitchFamily="34" charset="0"/>
                          <a:cs typeface="Calibri" panose="020F0502020204030204" pitchFamily="34" charset="0"/>
                        </a:rPr>
                        <a:t>Capacity</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Two stretches: Each stretch will have a capacity of 15.75 bcm/y.</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909772144"/>
                  </a:ext>
                </a:extLst>
              </a:tr>
              <a:tr h="537819">
                <a:tc>
                  <a:txBody>
                    <a:bodyPr/>
                    <a:lstStyle/>
                    <a:p>
                      <a:pPr algn="ctr"/>
                      <a:r>
                        <a:rPr lang="en-US" sz="1100" dirty="0">
                          <a:latin typeface="Calibri" panose="020F0502020204030204" pitchFamily="34" charset="0"/>
                          <a:cs typeface="Calibri" panose="020F0502020204030204" pitchFamily="34" charset="0"/>
                        </a:rPr>
                        <a:t>Anticipated Operational Date</a:t>
                      </a:r>
                      <a:endParaRPr lang="el-GR"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2020</a:t>
                      </a:r>
                      <a:endParaRPr lang="el-GR"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3682677874"/>
                  </a:ext>
                </a:extLst>
              </a:tr>
            </a:tbl>
          </a:graphicData>
        </a:graphic>
      </p:graphicFrame>
    </p:spTree>
    <p:extLst>
      <p:ext uri="{BB962C8B-B14F-4D97-AF65-F5344CB8AC3E}">
        <p14:creationId xmlns:p14="http://schemas.microsoft.com/office/powerpoint/2010/main" xmlns="" val="871433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D7F47FF-CB24-454F-9C91-E3671620AA39}"/>
              </a:ext>
            </a:extLst>
          </p:cNvPr>
          <p:cNvSpPr>
            <a:spLocks noGrp="1"/>
          </p:cNvSpPr>
          <p:nvPr>
            <p:ph idx="1"/>
          </p:nvPr>
        </p:nvSpPr>
        <p:spPr>
          <a:xfrm>
            <a:off x="628650" y="1628800"/>
            <a:ext cx="7886700" cy="4894490"/>
          </a:xfrm>
        </p:spPr>
        <p:txBody>
          <a:bodyPr>
            <a:normAutofit fontScale="25000" lnSpcReduction="20000"/>
          </a:bodyPr>
          <a:lstStyle/>
          <a:p>
            <a:pPr marL="428625" indent="-428625" algn="just">
              <a:lnSpc>
                <a:spcPct val="120000"/>
              </a:lnSpc>
              <a:buFont typeface="+mj-lt"/>
              <a:buAutoNum type="romanLcPeriod"/>
            </a:pPr>
            <a:r>
              <a:rPr lang="el-GR" sz="7200" dirty="0">
                <a:latin typeface="Calibri" panose="020F0502020204030204" pitchFamily="34" charset="0"/>
              </a:rPr>
              <a:t>Στις προηγούμενες διαφάνειες, παρουσιάστηκε με τον πλέον ξεκάθαρο τρόπο η εκτενής συνεργασία που έχει αναπτυχθεί τα τελευταία χρόνια μεταξύ Ελλάδας και Τουρκίας στην ενέργεια, αλλά και οι σοβαρές δυνατότητες που υπάρχουν για επέκταση τόσο στην εμπορία όσο και στις υποδομές.</a:t>
            </a:r>
          </a:p>
          <a:p>
            <a:pPr marL="428625" indent="-428625" algn="just">
              <a:lnSpc>
                <a:spcPct val="120000"/>
              </a:lnSpc>
              <a:buFont typeface="+mj-lt"/>
              <a:buAutoNum type="romanLcPeriod"/>
            </a:pPr>
            <a:r>
              <a:rPr lang="el-GR" sz="7200" dirty="0">
                <a:latin typeface="Calibri" panose="020F0502020204030204" pitchFamily="34" charset="0"/>
              </a:rPr>
              <a:t>Τα επόμενα δύο χρόνια, Ελλάδα και Τουρκία πρόκειται να αντιμετωπίσουν μία σειρά από σημαντικές προκλήσεις με άξονα αναφοράς το φυσικό αέριο.</a:t>
            </a:r>
          </a:p>
          <a:p>
            <a:pPr marL="428625" indent="-428625" algn="just">
              <a:lnSpc>
                <a:spcPct val="120000"/>
              </a:lnSpc>
              <a:buFont typeface="+mj-lt"/>
              <a:buAutoNum type="romanLcPeriod"/>
            </a:pPr>
            <a:r>
              <a:rPr lang="el-GR" sz="7200" dirty="0">
                <a:latin typeface="Calibri" panose="020F0502020204030204" pitchFamily="34" charset="0"/>
              </a:rPr>
              <a:t>Η πρώτη πρόκληση έχει σχέση με τον αγωγό </a:t>
            </a:r>
            <a:r>
              <a:rPr lang="en-US" sz="7200" dirty="0">
                <a:latin typeface="Calibri" panose="020F0502020204030204" pitchFamily="34" charset="0"/>
              </a:rPr>
              <a:t>Turkish Stream </a:t>
            </a:r>
            <a:r>
              <a:rPr lang="el-GR" sz="7200" dirty="0">
                <a:latin typeface="Calibri" panose="020F0502020204030204" pitchFamily="34" charset="0"/>
              </a:rPr>
              <a:t>που θα μεταφέρει ως 15.5 </a:t>
            </a:r>
            <a:r>
              <a:rPr lang="en-US" sz="7200" dirty="0" err="1">
                <a:latin typeface="Calibri" panose="020F0502020204030204" pitchFamily="34" charset="0"/>
              </a:rPr>
              <a:t>bcm</a:t>
            </a:r>
            <a:r>
              <a:rPr lang="el-GR" sz="7200" dirty="0">
                <a:latin typeface="Calibri" panose="020F0502020204030204" pitchFamily="34" charset="0"/>
              </a:rPr>
              <a:t> για την κάλυψη των τούρκικων αναγκών, αντικαθιστώντας το αέριο που προμηθεύεται σήμερα η Τουρκία μέσω του </a:t>
            </a:r>
            <a:r>
              <a:rPr lang="en-US" sz="7200" dirty="0">
                <a:latin typeface="Calibri" panose="020F0502020204030204" pitchFamily="34" charset="0"/>
              </a:rPr>
              <a:t>Trans Balkan</a:t>
            </a:r>
            <a:r>
              <a:rPr lang="el-GR" sz="7200" dirty="0">
                <a:latin typeface="Calibri" panose="020F0502020204030204" pitchFamily="34" charset="0"/>
              </a:rPr>
              <a:t> </a:t>
            </a:r>
            <a:r>
              <a:rPr lang="en-US" sz="7200" dirty="0">
                <a:latin typeface="Calibri" panose="020F0502020204030204" pitchFamily="34" charset="0"/>
              </a:rPr>
              <a:t>-</a:t>
            </a:r>
            <a:r>
              <a:rPr lang="el-GR" sz="7200" dirty="0">
                <a:latin typeface="Calibri" panose="020F0502020204030204" pitchFamily="34" charset="0"/>
              </a:rPr>
              <a:t> η λειτουργία του οποίου, έπειτα από απόφαση της ρωσικής </a:t>
            </a:r>
            <a:r>
              <a:rPr lang="en-US" sz="7200" dirty="0">
                <a:latin typeface="Calibri" panose="020F0502020204030204" pitchFamily="34" charset="0"/>
              </a:rPr>
              <a:t>Gazprom, </a:t>
            </a:r>
            <a:r>
              <a:rPr lang="el-GR" sz="7200" dirty="0">
                <a:latin typeface="Calibri" panose="020F0502020204030204" pitchFamily="34" charset="0"/>
              </a:rPr>
              <a:t>θα σταματήσει από τις αρχές του 2020 - ενώ στην δεύτερη φάση του θα διατεθούν επιπλέον 15.5 </a:t>
            </a:r>
            <a:r>
              <a:rPr lang="en-US" sz="7200" dirty="0">
                <a:latin typeface="Calibri" panose="020F0502020204030204" pitchFamily="34" charset="0"/>
              </a:rPr>
              <a:t>bcm </a:t>
            </a:r>
            <a:r>
              <a:rPr lang="el-GR" sz="7200" dirty="0">
                <a:latin typeface="Calibri" panose="020F0502020204030204" pitchFamily="34" charset="0"/>
              </a:rPr>
              <a:t>για εξαγωγές προς τις ευρωπαϊκές αγορές και επιπλέον 31 </a:t>
            </a:r>
            <a:r>
              <a:rPr lang="en-US" sz="7200" dirty="0">
                <a:latin typeface="Calibri" panose="020F0502020204030204" pitchFamily="34" charset="0"/>
              </a:rPr>
              <a:t>bcm </a:t>
            </a:r>
            <a:r>
              <a:rPr lang="el-GR" sz="7200" dirty="0">
                <a:latin typeface="Calibri" panose="020F0502020204030204" pitchFamily="34" charset="0"/>
              </a:rPr>
              <a:t>σε τρίτη φάση. Το ερώτημα που τίθεται τώρα είναι ως προς την επέκταση προς Δυσμάς του </a:t>
            </a:r>
            <a:r>
              <a:rPr lang="en-US" sz="7200" dirty="0">
                <a:latin typeface="Calibri" panose="020F0502020204030204" pitchFamily="34" charset="0"/>
              </a:rPr>
              <a:t>Turkish Stream.</a:t>
            </a:r>
            <a:endParaRPr lang="el-GR" sz="7200" dirty="0">
              <a:latin typeface="Calibri" panose="020F0502020204030204" pitchFamily="34" charset="0"/>
            </a:endParaRPr>
          </a:p>
          <a:p>
            <a:pPr marL="0" indent="0" algn="just">
              <a:buNone/>
            </a:pPr>
            <a:endParaRPr lang="el-GR" dirty="0"/>
          </a:p>
        </p:txBody>
      </p:sp>
      <p:sp>
        <p:nvSpPr>
          <p:cNvPr id="4" name="TextBox 3">
            <a:extLst>
              <a:ext uri="{FF2B5EF4-FFF2-40B4-BE49-F238E27FC236}">
                <a16:creationId xmlns:a16="http://schemas.microsoft.com/office/drawing/2014/main" xmlns="" id="{F2861A64-CD0B-47EE-A30A-D5E814B19766}"/>
              </a:ext>
            </a:extLst>
          </p:cNvPr>
          <p:cNvSpPr txBox="1"/>
          <p:nvPr/>
        </p:nvSpPr>
        <p:spPr>
          <a:xfrm>
            <a:off x="539552" y="397622"/>
            <a:ext cx="7398913" cy="954107"/>
          </a:xfrm>
          <a:prstGeom prst="rect">
            <a:avLst/>
          </a:prstGeom>
          <a:noFill/>
        </p:spPr>
        <p:txBody>
          <a:bodyPr wrap="square" rtlCol="0">
            <a:spAutoFit/>
          </a:bodyPr>
          <a:lstStyle/>
          <a:p>
            <a:r>
              <a:rPr lang="el-GR" sz="2800" dirty="0">
                <a:solidFill>
                  <a:schemeClr val="tx2"/>
                </a:solidFill>
                <a:latin typeface="Calibri" pitchFamily="34" charset="0"/>
              </a:rPr>
              <a:t>Κοινές Προκλήσεις Ελλάδας-Τουρκίας στην Ενέργεια (Ι)</a:t>
            </a:r>
          </a:p>
        </p:txBody>
      </p:sp>
      <p:pic>
        <p:nvPicPr>
          <p:cNvPr id="5" name="Picture 16">
            <a:extLst>
              <a:ext uri="{FF2B5EF4-FFF2-40B4-BE49-F238E27FC236}">
                <a16:creationId xmlns:a16="http://schemas.microsoft.com/office/drawing/2014/main" xmlns="" id="{44E2D1DF-F0EC-4564-9296-E180E9BDF85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2"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58094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68315" y="712791"/>
            <a:ext cx="84248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l-GR" sz="2800" dirty="0">
                <a:solidFill>
                  <a:schemeClr val="tx2"/>
                </a:solidFill>
                <a:latin typeface="Calibri" pitchFamily="34" charset="0"/>
                <a:ea typeface="+mj-ea"/>
                <a:cs typeface="+mj-cs"/>
              </a:rPr>
              <a:t>Υποδομές Φ. Αερίου Ελλάδας-Τουρκίας</a:t>
            </a:r>
            <a:endParaRPr lang="en-US" sz="2800" dirty="0">
              <a:solidFill>
                <a:schemeClr val="tx2"/>
              </a:solidFill>
              <a:latin typeface="Calibri" pitchFamily="34" charset="0"/>
              <a:ea typeface="+mj-ea"/>
              <a:cs typeface="+mj-cs"/>
            </a:endParaRP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6457" y="1479323"/>
            <a:ext cx="6108577" cy="5191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43447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2B87336-E9BD-4B4B-A0FC-2C8A98202488}"/>
              </a:ext>
            </a:extLst>
          </p:cNvPr>
          <p:cNvSpPr>
            <a:spLocks noGrp="1"/>
          </p:cNvSpPr>
          <p:nvPr>
            <p:ph idx="1"/>
          </p:nvPr>
        </p:nvSpPr>
        <p:spPr>
          <a:xfrm>
            <a:off x="628650" y="1844824"/>
            <a:ext cx="7886700" cy="4824536"/>
          </a:xfrm>
        </p:spPr>
        <p:txBody>
          <a:bodyPr>
            <a:noAutofit/>
          </a:bodyPr>
          <a:lstStyle/>
          <a:p>
            <a:pPr marL="428625" indent="-428625" algn="just">
              <a:buFont typeface="+mj-lt"/>
              <a:buAutoNum type="romanLcPeriod" startAt="4"/>
            </a:pPr>
            <a:r>
              <a:rPr lang="el-GR" sz="1800" dirty="0">
                <a:latin typeface="Calibri" panose="020F0502020204030204" pitchFamily="34" charset="0"/>
                <a:cs typeface="Calibri" panose="020F0502020204030204" pitchFamily="34" charset="0"/>
              </a:rPr>
              <a:t>Υπάρχουν δύο εναλλακτικές και συμπληρωματικές διαδρομές για την μεταφορά του ρωσικού αερίου μέσω Τουρκίας προς τις ευρωπαϊκές αγορές. Η πρώτη προβλέπει την δυνατότητα αντίστροφης ροής </a:t>
            </a:r>
            <a:r>
              <a:rPr lang="en-US" sz="1800" dirty="0">
                <a:latin typeface="Calibri" panose="020F0502020204030204" pitchFamily="34" charset="0"/>
                <a:cs typeface="Calibri" panose="020F0502020204030204" pitchFamily="34" charset="0"/>
              </a:rPr>
              <a:t>(reverse flow) </a:t>
            </a:r>
            <a:r>
              <a:rPr lang="el-GR" sz="1800" dirty="0">
                <a:latin typeface="Calibri" panose="020F0502020204030204" pitchFamily="34" charset="0"/>
                <a:cs typeface="Calibri" panose="020F0502020204030204" pitchFamily="34" charset="0"/>
              </a:rPr>
              <a:t>του </a:t>
            </a:r>
            <a:r>
              <a:rPr lang="en-US" sz="1800" dirty="0">
                <a:latin typeface="Calibri" panose="020F0502020204030204" pitchFamily="34" charset="0"/>
                <a:cs typeface="Calibri" panose="020F0502020204030204" pitchFamily="34" charset="0"/>
              </a:rPr>
              <a:t>Trans Balkan</a:t>
            </a:r>
            <a:r>
              <a:rPr lang="el-GR" sz="1800" dirty="0">
                <a:latin typeface="Calibri" panose="020F0502020204030204" pitchFamily="34" charset="0"/>
                <a:cs typeface="Calibri" panose="020F0502020204030204" pitchFamily="34" charset="0"/>
              </a:rPr>
              <a:t>, με την προώθηση του αερίου προς Ευρώπη μέσω Βουλγαρίας και Ρουμανίας. Η δεύτερη προβλέπει τη μεταφορά του προς Ελλάδα και Ιταλία, αρχικά μέσω του </a:t>
            </a:r>
            <a:r>
              <a:rPr lang="en-US" sz="1800" dirty="0">
                <a:latin typeface="Calibri" panose="020F0502020204030204" pitchFamily="34" charset="0"/>
                <a:cs typeface="Calibri" panose="020F0502020204030204" pitchFamily="34" charset="0"/>
              </a:rPr>
              <a:t>TAP </a:t>
            </a:r>
            <a:r>
              <a:rPr lang="el-GR" sz="1800" dirty="0">
                <a:latin typeface="Calibri" panose="020F0502020204030204" pitchFamily="34" charset="0"/>
                <a:cs typeface="Calibri" panose="020F0502020204030204" pitchFamily="34" charset="0"/>
              </a:rPr>
              <a:t>και σε δεύτερη φάση με την κατασκευή ξεχωριστού συστήματος αγωγών μέσω Ελλάδος και Ιταλίας.</a:t>
            </a:r>
          </a:p>
          <a:p>
            <a:pPr marL="428625" indent="-428625" algn="just">
              <a:buFont typeface="+mj-lt"/>
              <a:buAutoNum type="romanLcPeriod" startAt="4"/>
            </a:pPr>
            <a:r>
              <a:rPr lang="el-GR" sz="1800" dirty="0">
                <a:latin typeface="Calibri" panose="020F0502020204030204" pitchFamily="34" charset="0"/>
                <a:cs typeface="Calibri" panose="020F0502020204030204" pitchFamily="34" charset="0"/>
              </a:rPr>
              <a:t>Όμως, η μεταφορά των νέων σημαντικών ποσοτήτων Ρωσικού αερίου (15</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5-47</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0 </a:t>
            </a:r>
            <a:r>
              <a:rPr lang="en-US" sz="1800" dirty="0" err="1">
                <a:latin typeface="Calibri" panose="020F0502020204030204" pitchFamily="34" charset="0"/>
                <a:cs typeface="Calibri" panose="020F0502020204030204" pitchFamily="34" charset="0"/>
              </a:rPr>
              <a:t>bcm</a:t>
            </a:r>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προς Ευρώπη μέσω Ελλάδας-Ιταλίας προϋποθέτει την κατασκευή ενός εντελώς νέου συστήματος αγωγών μέσω Ελλάδας, κάτι πολιτικά δύσκολο, αφού, ως γνωστόν, έχουν ήδη εκφραστεί σοβαρές ενστάσεις τόσο από τις Βρυξέλλες όσο και από την κυβέρνηση των ΗΠΑ, με την τελευταία να έχει πρόσφατα επιβάλει κυρώσεις κατά της Ρωσίας που καλύπτουν και το συγκεκριμένο έργο. Εδώ τα συμφέροντα της Ελλάδας και της Τουρκίας συμπίπτουν, για αυτό και το όλο θέμα αποτελεί μία σοβαρή κοινή πρόκληση για τις δύο χώρες.</a:t>
            </a:r>
          </a:p>
        </p:txBody>
      </p:sp>
      <p:pic>
        <p:nvPicPr>
          <p:cNvPr id="4" name="Picture 16">
            <a:extLst>
              <a:ext uri="{FF2B5EF4-FFF2-40B4-BE49-F238E27FC236}">
                <a16:creationId xmlns:a16="http://schemas.microsoft.com/office/drawing/2014/main" xmlns="" id="{37F425D6-BDEE-49F4-A343-3C88D53E704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2"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a:extLst>
              <a:ext uri="{FF2B5EF4-FFF2-40B4-BE49-F238E27FC236}">
                <a16:creationId xmlns:a16="http://schemas.microsoft.com/office/drawing/2014/main" xmlns="" id="{5BF314EC-0550-4162-95B4-AD457F2F6FC3}"/>
              </a:ext>
            </a:extLst>
          </p:cNvPr>
          <p:cNvSpPr/>
          <p:nvPr/>
        </p:nvSpPr>
        <p:spPr>
          <a:xfrm>
            <a:off x="539552" y="396081"/>
            <a:ext cx="6510565" cy="954107"/>
          </a:xfrm>
          <a:prstGeom prst="rect">
            <a:avLst/>
          </a:prstGeom>
        </p:spPr>
        <p:txBody>
          <a:bodyPr wrap="none">
            <a:spAutoFit/>
          </a:bodyPr>
          <a:lstStyle/>
          <a:p>
            <a:r>
              <a:rPr lang="el-GR" sz="2800" dirty="0">
                <a:solidFill>
                  <a:schemeClr val="tx2"/>
                </a:solidFill>
                <a:latin typeface="Calibri" pitchFamily="34" charset="0"/>
              </a:rPr>
              <a:t>Κοινές Προκλήσεις Ελλάδας-Τουρκίας στην </a:t>
            </a:r>
          </a:p>
          <a:p>
            <a:r>
              <a:rPr lang="el-GR" sz="2800" dirty="0">
                <a:solidFill>
                  <a:schemeClr val="tx2"/>
                </a:solidFill>
                <a:latin typeface="Calibri" pitchFamily="34" charset="0"/>
              </a:rPr>
              <a:t>Ενέργεια (ΙΙ)</a:t>
            </a:r>
          </a:p>
        </p:txBody>
      </p:sp>
    </p:spTree>
    <p:extLst>
      <p:ext uri="{BB962C8B-B14F-4D97-AF65-F5344CB8AC3E}">
        <p14:creationId xmlns:p14="http://schemas.microsoft.com/office/powerpoint/2010/main" xmlns="" val="2439649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516ACC9-7C28-4002-9CA0-DCB7DC0C3332}"/>
              </a:ext>
            </a:extLst>
          </p:cNvPr>
          <p:cNvSpPr>
            <a:spLocks noGrp="1"/>
          </p:cNvSpPr>
          <p:nvPr>
            <p:ph idx="1"/>
          </p:nvPr>
        </p:nvSpPr>
        <p:spPr>
          <a:xfrm>
            <a:off x="628650" y="1745893"/>
            <a:ext cx="7886700" cy="3744080"/>
          </a:xfrm>
        </p:spPr>
        <p:txBody>
          <a:bodyPr>
            <a:normAutofit lnSpcReduction="10000"/>
          </a:bodyPr>
          <a:lstStyle/>
          <a:p>
            <a:pPr marL="0" indent="0" algn="just">
              <a:buNone/>
            </a:pPr>
            <a:r>
              <a:rPr lang="el-GR" sz="1800" dirty="0">
                <a:latin typeface="Calibri" panose="020F0502020204030204" pitchFamily="34" charset="0"/>
                <a:cs typeface="Calibri" panose="020F0502020204030204" pitchFamily="34" charset="0"/>
              </a:rPr>
              <a:t>Τέλος, αναπάντητο παραμένει το ερώτημα από πού θα προμηθεύεται αέριο η Ελλάδα μετά τις 31 Δεκεμβρίου 2019. Υπάρχουν δύο επιλογές:</a:t>
            </a:r>
            <a:r>
              <a:rPr lang="en-US" sz="1800" dirty="0">
                <a:latin typeface="Calibri" panose="020F0502020204030204" pitchFamily="34" charset="0"/>
                <a:cs typeface="Calibri" panose="020F0502020204030204" pitchFamily="34" charset="0"/>
              </a:rPr>
              <a:t> </a:t>
            </a:r>
            <a:endParaRPr lang="el-GR" sz="1800" dirty="0">
              <a:latin typeface="Calibri" panose="020F0502020204030204" pitchFamily="34" charset="0"/>
              <a:cs typeface="Calibri" panose="020F0502020204030204" pitchFamily="34" charset="0"/>
            </a:endParaRPr>
          </a:p>
          <a:p>
            <a:pPr marL="0" indent="0">
              <a:buNone/>
            </a:pPr>
            <a:endParaRPr lang="el-GR" sz="1800" dirty="0">
              <a:latin typeface="Calibri" panose="020F0502020204030204" pitchFamily="34" charset="0"/>
              <a:cs typeface="Calibri" panose="020F0502020204030204" pitchFamily="34" charset="0"/>
            </a:endParaRPr>
          </a:p>
          <a:p>
            <a:pPr marL="0" indent="0">
              <a:buNone/>
            </a:pPr>
            <a:r>
              <a:rPr lang="el-GR" sz="1800" b="1" dirty="0">
                <a:solidFill>
                  <a:schemeClr val="accent1">
                    <a:lumMod val="50000"/>
                  </a:schemeClr>
                </a:solidFill>
                <a:latin typeface="Calibri" panose="020F0502020204030204" pitchFamily="34" charset="0"/>
                <a:cs typeface="Calibri" panose="020F0502020204030204" pitchFamily="34" charset="0"/>
              </a:rPr>
              <a:t>(α)</a:t>
            </a:r>
            <a:r>
              <a:rPr lang="el-GR" sz="1800" dirty="0">
                <a:latin typeface="Calibri" panose="020F0502020204030204" pitchFamily="34" charset="0"/>
                <a:cs typeface="Calibri" panose="020F0502020204030204" pitchFamily="34" charset="0"/>
              </a:rPr>
              <a:t> 	Μέσω του </a:t>
            </a:r>
            <a:r>
              <a:rPr lang="el-GR" sz="1800" dirty="0" err="1">
                <a:latin typeface="Calibri" panose="020F0502020204030204" pitchFamily="34" charset="0"/>
                <a:cs typeface="Calibri" panose="020F0502020204030204" pitchFamily="34" charset="0"/>
              </a:rPr>
              <a:t>Ελληνο</a:t>
            </a:r>
            <a:r>
              <a:rPr lang="el-GR" sz="1800" dirty="0">
                <a:latin typeface="Calibri" panose="020F0502020204030204" pitchFamily="34" charset="0"/>
                <a:cs typeface="Calibri" panose="020F0502020204030204" pitchFamily="34" charset="0"/>
              </a:rPr>
              <a:t>-Τουρκικού </a:t>
            </a:r>
            <a:r>
              <a:rPr lang="el-GR" sz="1800" dirty="0" err="1">
                <a:latin typeface="Calibri" panose="020F0502020204030204" pitchFamily="34" charset="0"/>
                <a:cs typeface="Calibri" panose="020F0502020204030204" pitchFamily="34" charset="0"/>
              </a:rPr>
              <a:t>διασυνδετήριου</a:t>
            </a:r>
            <a:r>
              <a:rPr lang="el-GR" sz="1800" dirty="0">
                <a:latin typeface="Calibri" panose="020F0502020204030204" pitchFamily="34" charset="0"/>
                <a:cs typeface="Calibri" panose="020F0502020204030204" pitchFamily="34" charset="0"/>
              </a:rPr>
              <a:t> αγωγού, χωρητικότητας 5.0 </a:t>
            </a:r>
            <a:r>
              <a:rPr lang="en-US" sz="1800" dirty="0" err="1">
                <a:latin typeface="Calibri" panose="020F0502020204030204" pitchFamily="34" charset="0"/>
                <a:cs typeface="Calibri" panose="020F0502020204030204" pitchFamily="34" charset="0"/>
              </a:rPr>
              <a:t>bcm</a:t>
            </a:r>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κατ’ έτος, όπου σήμερα χρησιμοποιούνται μόνο τα 0.75 </a:t>
            </a:r>
            <a:r>
              <a:rPr lang="en-US" sz="1800" dirty="0">
                <a:latin typeface="Calibri" panose="020F0502020204030204" pitchFamily="34" charset="0"/>
                <a:cs typeface="Calibri" panose="020F0502020204030204" pitchFamily="34" charset="0"/>
              </a:rPr>
              <a:t>bcm </a:t>
            </a:r>
            <a:endParaRPr lang="el-GR" sz="1800" dirty="0">
              <a:latin typeface="Calibri" panose="020F0502020204030204" pitchFamily="34" charset="0"/>
              <a:cs typeface="Calibri" panose="020F0502020204030204" pitchFamily="34" charset="0"/>
            </a:endParaRPr>
          </a:p>
          <a:p>
            <a:pPr marL="0" indent="0">
              <a:buNone/>
            </a:pPr>
            <a:endParaRPr lang="el-GR" sz="1800" dirty="0">
              <a:latin typeface="Calibri" panose="020F0502020204030204" pitchFamily="34" charset="0"/>
              <a:cs typeface="Calibri" panose="020F0502020204030204" pitchFamily="34" charset="0"/>
            </a:endParaRPr>
          </a:p>
          <a:p>
            <a:pPr marL="0" indent="0">
              <a:buNone/>
            </a:pPr>
            <a:r>
              <a:rPr lang="el-GR" sz="1800" b="1" dirty="0">
                <a:solidFill>
                  <a:schemeClr val="accent1">
                    <a:lumMod val="50000"/>
                  </a:schemeClr>
                </a:solidFill>
                <a:latin typeface="Calibri" panose="020F0502020204030204" pitchFamily="34" charset="0"/>
                <a:cs typeface="Calibri" panose="020F0502020204030204" pitchFamily="34" charset="0"/>
              </a:rPr>
              <a:t>(β)</a:t>
            </a:r>
            <a:r>
              <a:rPr lang="el-GR" sz="1800" dirty="0">
                <a:latin typeface="Calibri" panose="020F0502020204030204" pitchFamily="34" charset="0"/>
                <a:cs typeface="Calibri" panose="020F0502020204030204" pitchFamily="34" charset="0"/>
              </a:rPr>
              <a:t> 	Μέσω Βουλγαρίας, η οποία θα προμηθεύεται αέριο από την Τουρκία μέσω </a:t>
            </a:r>
            <a:r>
              <a:rPr lang="en-US" sz="1800" dirty="0">
                <a:latin typeface="Calibri" panose="020F0502020204030204" pitchFamily="34" charset="0"/>
                <a:cs typeface="Calibri" panose="020F0502020204030204" pitchFamily="34" charset="0"/>
              </a:rPr>
              <a:t>reverse flow </a:t>
            </a:r>
            <a:r>
              <a:rPr lang="el-GR" sz="1800" dirty="0">
                <a:latin typeface="Calibri" panose="020F0502020204030204" pitchFamily="34" charset="0"/>
                <a:cs typeface="Calibri" panose="020F0502020204030204" pitchFamily="34" charset="0"/>
              </a:rPr>
              <a:t>του </a:t>
            </a:r>
            <a:r>
              <a:rPr lang="en-US" sz="1800" dirty="0">
                <a:latin typeface="Calibri" panose="020F0502020204030204" pitchFamily="34" charset="0"/>
                <a:cs typeface="Calibri" panose="020F0502020204030204" pitchFamily="34" charset="0"/>
              </a:rPr>
              <a:t>Trans Balkan </a:t>
            </a:r>
            <a:endParaRPr lang="el-GR" sz="1800" dirty="0">
              <a:latin typeface="Calibri" panose="020F0502020204030204" pitchFamily="34" charset="0"/>
              <a:cs typeface="Calibri" panose="020F0502020204030204" pitchFamily="34" charset="0"/>
            </a:endParaRPr>
          </a:p>
          <a:p>
            <a:pPr marL="0" indent="0">
              <a:spcBef>
                <a:spcPts val="0"/>
              </a:spcBef>
              <a:buNone/>
            </a:pPr>
            <a:endParaRPr lang="el-GR" sz="1800" dirty="0">
              <a:latin typeface="Calibri" panose="020F0502020204030204" pitchFamily="34" charset="0"/>
              <a:cs typeface="Calibri" panose="020F0502020204030204" pitchFamily="34" charset="0"/>
            </a:endParaRPr>
          </a:p>
          <a:p>
            <a:pPr marL="0" indent="0" algn="just">
              <a:buNone/>
            </a:pPr>
            <a:r>
              <a:rPr lang="el-GR" sz="1800" dirty="0">
                <a:latin typeface="Calibri" panose="020F0502020204030204" pitchFamily="34" charset="0"/>
                <a:cs typeface="Calibri" panose="020F0502020204030204" pitchFamily="34" charset="0"/>
              </a:rPr>
              <a:t>Άρα, και στις δύο περιπτώσεις, αυξάνεται η ενεργειακή εξάρτηση της Ελλάδας από την Τουρκία, αφού θα προμηθεύεται πλέον το 80% σχεδόν του φυσικού αερίου μέσω Τουρκίας. </a:t>
            </a:r>
            <a:r>
              <a:rPr lang="el-GR" sz="1800" b="1" dirty="0">
                <a:latin typeface="Calibri" panose="020F0502020204030204" pitchFamily="34" charset="0"/>
                <a:cs typeface="Calibri" panose="020F0502020204030204" pitchFamily="34" charset="0"/>
              </a:rPr>
              <a:t>Μπορεί να αποφευχθεί αυτό</a:t>
            </a:r>
            <a:r>
              <a:rPr lang="en-US" sz="1800" b="1" dirty="0">
                <a:latin typeface="Calibri" panose="020F0502020204030204" pitchFamily="34" charset="0"/>
                <a:cs typeface="Calibri" panose="020F0502020204030204" pitchFamily="34" charset="0"/>
              </a:rPr>
              <a:t>;</a:t>
            </a:r>
            <a:r>
              <a:rPr lang="el-GR" sz="1800" b="1" dirty="0">
                <a:latin typeface="Calibri" panose="020F0502020204030204" pitchFamily="34" charset="0"/>
                <a:cs typeface="Calibri" panose="020F0502020204030204" pitchFamily="34" charset="0"/>
              </a:rPr>
              <a:t> Και αν όχι, πόσο επικίνδυνο είναι για την λειτουργία του ελληνικού ενεργειακού συστήματος</a:t>
            </a:r>
            <a:r>
              <a:rPr lang="en-US" sz="1800" b="1" dirty="0">
                <a:latin typeface="Calibri" panose="020F0502020204030204" pitchFamily="34" charset="0"/>
                <a:cs typeface="Calibri" panose="020F0502020204030204" pitchFamily="34" charset="0"/>
              </a:rPr>
              <a:t>;</a:t>
            </a:r>
            <a:endParaRPr lang="el-GR" sz="1800" b="1" dirty="0">
              <a:latin typeface="Calibri" panose="020F0502020204030204" pitchFamily="34" charset="0"/>
              <a:cs typeface="Calibri" panose="020F0502020204030204" pitchFamily="34" charset="0"/>
            </a:endParaRPr>
          </a:p>
          <a:p>
            <a:pPr marL="0" indent="0">
              <a:buNone/>
            </a:pPr>
            <a:endParaRPr lang="el-GR"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9A8751B8-3921-4F4F-A5D4-4DC3BDC5635F}"/>
              </a:ext>
            </a:extLst>
          </p:cNvPr>
          <p:cNvSpPr txBox="1"/>
          <p:nvPr/>
        </p:nvSpPr>
        <p:spPr>
          <a:xfrm>
            <a:off x="539552" y="382782"/>
            <a:ext cx="7427890" cy="954107"/>
          </a:xfrm>
          <a:prstGeom prst="rect">
            <a:avLst/>
          </a:prstGeom>
          <a:noFill/>
        </p:spPr>
        <p:txBody>
          <a:bodyPr wrap="square" rtlCol="0">
            <a:spAutoFit/>
          </a:bodyPr>
          <a:lstStyle/>
          <a:p>
            <a:r>
              <a:rPr lang="el-GR" sz="2800" dirty="0">
                <a:solidFill>
                  <a:schemeClr val="tx2"/>
                </a:solidFill>
                <a:latin typeface="Calibri" pitchFamily="34" charset="0"/>
              </a:rPr>
              <a:t>Αυξάνεται η Ενεργειακή Εξάρτηση της Ελλάδας από την Τουρκία</a:t>
            </a:r>
          </a:p>
        </p:txBody>
      </p:sp>
      <p:pic>
        <p:nvPicPr>
          <p:cNvPr id="5" name="Picture 16">
            <a:extLst>
              <a:ext uri="{FF2B5EF4-FFF2-40B4-BE49-F238E27FC236}">
                <a16:creationId xmlns:a16="http://schemas.microsoft.com/office/drawing/2014/main" xmlns="" id="{554EBC06-B91B-4665-95FD-82C2F30F7E4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2"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19342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xmlns="" id="{01A99B51-3D92-4DD1-B639-DAC3218F0B57}"/>
              </a:ext>
            </a:extLst>
          </p:cNvPr>
          <p:cNvSpPr>
            <a:spLocks noGrp="1"/>
          </p:cNvSpPr>
          <p:nvPr>
            <p:ph idx="4294967295"/>
          </p:nvPr>
        </p:nvSpPr>
        <p:spPr>
          <a:xfrm>
            <a:off x="611188" y="1773238"/>
            <a:ext cx="8229600" cy="4824114"/>
          </a:xfrm>
        </p:spPr>
        <p:txBody>
          <a:bodyPr/>
          <a:lstStyle/>
          <a:p>
            <a:pPr algn="ctr" eaLnBrk="1" hangingPunct="1">
              <a:spcBef>
                <a:spcPct val="50000"/>
              </a:spcBef>
              <a:buFont typeface="Wingdings" pitchFamily="2" charset="2"/>
              <a:buNone/>
              <a:defRPr/>
            </a:pPr>
            <a:endParaRPr lang="el-GR" sz="18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endParaRPr lang="el-GR" sz="18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r>
              <a:rPr lang="el-GR" sz="4000" b="1" dirty="0">
                <a:solidFill>
                  <a:schemeClr val="tx2"/>
                </a:solidFill>
                <a:effectLst>
                  <a:outerShdw blurRad="38100" dist="38100" dir="2700000" algn="tl">
                    <a:srgbClr val="C0C0C0"/>
                  </a:outerShdw>
                </a:effectLst>
                <a:latin typeface="Book Antiqua" pitchFamily="18" charset="0"/>
              </a:rPr>
              <a:t>Ευχαριστώ θερμά για την προσοχή σας</a:t>
            </a:r>
            <a:endParaRPr lang="en-US" sz="40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endParaRPr lang="en-US" sz="24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r>
              <a:rPr lang="en-US" sz="2000" b="1" dirty="0">
                <a:solidFill>
                  <a:schemeClr val="tx2"/>
                </a:solidFill>
                <a:effectLst>
                  <a:outerShdw blurRad="38100" dist="38100" dir="2700000" algn="tl">
                    <a:srgbClr val="C0C0C0"/>
                  </a:outerShdw>
                </a:effectLst>
                <a:latin typeface="Book Antiqua" pitchFamily="18" charset="0"/>
              </a:rPr>
              <a:t>www.iene.gr </a:t>
            </a:r>
            <a:endParaRPr lang="el-GR" sz="20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r>
              <a:rPr lang="en-US" sz="2000" b="1" dirty="0">
                <a:solidFill>
                  <a:schemeClr val="tx2"/>
                </a:solidFill>
                <a:effectLst>
                  <a:outerShdw blurRad="38100" dist="38100" dir="2700000" algn="tl">
                    <a:srgbClr val="C0C0C0"/>
                  </a:outerShdw>
                </a:effectLst>
                <a:latin typeface="Book Antiqua" pitchFamily="18" charset="0"/>
              </a:rPr>
              <a:t>www.iene.eu</a:t>
            </a:r>
          </a:p>
          <a:p>
            <a:pPr algn="ctr" eaLnBrk="1" hangingPunct="1">
              <a:spcBef>
                <a:spcPct val="50000"/>
              </a:spcBef>
              <a:buFont typeface="Wingdings" pitchFamily="2" charset="2"/>
              <a:buNone/>
              <a:defRPr/>
            </a:pPr>
            <a:r>
              <a:rPr lang="en-US" sz="2000" b="1" dirty="0">
                <a:solidFill>
                  <a:schemeClr val="tx2"/>
                </a:solidFill>
                <a:effectLst>
                  <a:outerShdw blurRad="38100" dist="38100" dir="2700000" algn="tl">
                    <a:srgbClr val="C0C0C0"/>
                  </a:outerShdw>
                </a:effectLst>
                <a:latin typeface="Book Antiqua" pitchFamily="18" charset="0"/>
                <a:hlinkClick r:id="rId2"/>
              </a:rPr>
              <a:t>cstambolis@iene.gr</a:t>
            </a:r>
            <a:r>
              <a:rPr lang="en-US" sz="2000" b="1" dirty="0">
                <a:solidFill>
                  <a:schemeClr val="tx2"/>
                </a:solidFill>
                <a:effectLst>
                  <a:outerShdw blurRad="38100" dist="38100" dir="2700000" algn="tl">
                    <a:srgbClr val="C0C0C0"/>
                  </a:outerShdw>
                </a:effectLst>
                <a:latin typeface="Book Antiqua" pitchFamily="18" charset="0"/>
              </a:rPr>
              <a:t> </a:t>
            </a:r>
          </a:p>
          <a:p>
            <a:pPr algn="ctr" eaLnBrk="1" hangingPunct="1">
              <a:spcBef>
                <a:spcPct val="50000"/>
              </a:spcBef>
              <a:buFont typeface="Wingdings" pitchFamily="2" charset="2"/>
              <a:buNone/>
              <a:defRPr/>
            </a:pPr>
            <a:r>
              <a:rPr lang="en-US" sz="4800" b="1" dirty="0">
                <a:solidFill>
                  <a:schemeClr val="tx2"/>
                </a:solidFill>
                <a:effectLst>
                  <a:outerShdw blurRad="38100" dist="38100" dir="2700000" algn="tl">
                    <a:srgbClr val="C0C0C0"/>
                  </a:outerShdw>
                </a:effectLst>
                <a:latin typeface="Book Antiqua" pitchFamily="18" charset="0"/>
              </a:rPr>
              <a:t> </a:t>
            </a:r>
          </a:p>
          <a:p>
            <a:pPr algn="ctr" eaLnBrk="1" hangingPunct="1">
              <a:buFont typeface="Wingdings" pitchFamily="2" charset="2"/>
              <a:buNone/>
              <a:defRPr/>
            </a:pPr>
            <a:r>
              <a:rPr lang="en-US" sz="4800" dirty="0">
                <a:solidFill>
                  <a:schemeClr val="tx2"/>
                </a:solidFill>
              </a:rPr>
              <a:t> </a:t>
            </a:r>
            <a:endParaRPr lang="el-GR" sz="4800" dirty="0">
              <a:solidFill>
                <a:schemeClr val="tx2"/>
              </a:solidFill>
            </a:endParaRPr>
          </a:p>
        </p:txBody>
      </p:sp>
      <p:pic>
        <p:nvPicPr>
          <p:cNvPr id="93187" name="3 - Εικόνα" descr="logo iene EN teliko.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375" y="0"/>
            <a:ext cx="1800225"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8" name="Slide Number Placeholder 1"/>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82038CCF-1766-47F8-8F1F-D04B42CD7EFC}" type="slidenum">
              <a:rPr lang="en-US" altLang="el-GR" sz="1000">
                <a:solidFill>
                  <a:srgbClr val="000000"/>
                </a:solidFill>
              </a:rPr>
              <a:pPr/>
              <a:t>18</a:t>
            </a:fld>
            <a:endParaRPr lang="en-US" altLang="el-GR" sz="1000">
              <a:solidFill>
                <a:srgbClr val="000000"/>
              </a:solidFill>
            </a:endParaRPr>
          </a:p>
        </p:txBody>
      </p:sp>
    </p:spTree>
    <p:extLst>
      <p:ext uri="{BB962C8B-B14F-4D97-AF65-F5344CB8AC3E}">
        <p14:creationId xmlns:p14="http://schemas.microsoft.com/office/powerpoint/2010/main" xmlns="" val="3181349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l-GR" sz="2600" dirty="0">
                <a:latin typeface="Calibri" panose="020F0502020204030204" pitchFamily="34" charset="0"/>
              </a:rPr>
              <a:t>Ενεργειακές Σχέσεις Ελλάδας-Τουρκίας (Ι)</a:t>
            </a:r>
            <a:endParaRPr lang="en-US" sz="2600" dirty="0">
              <a:latin typeface="Calibri" panose="020F0502020204030204" pitchFamily="34" charset="0"/>
            </a:endParaRPr>
          </a:p>
        </p:txBody>
      </p:sp>
      <p:sp>
        <p:nvSpPr>
          <p:cNvPr id="3" name="Content Placeholder 2"/>
          <p:cNvSpPr>
            <a:spLocks noGrp="1"/>
          </p:cNvSpPr>
          <p:nvPr>
            <p:ph idx="1"/>
          </p:nvPr>
        </p:nvSpPr>
        <p:spPr>
          <a:xfrm>
            <a:off x="611560" y="1548701"/>
            <a:ext cx="8229600" cy="5156899"/>
          </a:xfrm>
        </p:spPr>
        <p:txBody>
          <a:bodyPr/>
          <a:lstStyle/>
          <a:p>
            <a:pPr marL="0" indent="0" algn="just">
              <a:buNone/>
            </a:pPr>
            <a:r>
              <a:rPr lang="el-GR" sz="1800" dirty="0">
                <a:latin typeface="Calibri" panose="020F0502020204030204" pitchFamily="34" charset="0"/>
              </a:rPr>
              <a:t>(α) Τα τελευταία 10 χρόνια έχει ενταθεί η οικονομική και εμπορική συνεργασία μεταξύ Ελλάδος-Τουρκίας με επίκεντρο την ενέργεια.</a:t>
            </a:r>
          </a:p>
          <a:p>
            <a:pPr marL="0" indent="0" algn="just">
              <a:buNone/>
            </a:pPr>
            <a:endParaRPr lang="el-GR" sz="1800" dirty="0">
              <a:latin typeface="Calibri" panose="020F0502020204030204" pitchFamily="34" charset="0"/>
            </a:endParaRPr>
          </a:p>
          <a:p>
            <a:pPr marL="0" indent="0" algn="just">
              <a:buNone/>
            </a:pPr>
            <a:r>
              <a:rPr lang="el-GR" sz="1800" dirty="0">
                <a:latin typeface="Calibri" panose="020F0502020204030204" pitchFamily="34" charset="0"/>
              </a:rPr>
              <a:t>(β) Η συνεργασία καλύπτει τους κλάδους φυσικού αερίου, του ηλεκτρισμού, των Ανανεώσιμων Πηγών Ενέργειας (ΑΠΕ) και της εμπορίας πετρελαίου.</a:t>
            </a:r>
          </a:p>
          <a:p>
            <a:pPr marL="0" indent="0" algn="just">
              <a:buNone/>
            </a:pPr>
            <a:endParaRPr lang="el-GR" sz="1800" dirty="0">
              <a:latin typeface="Calibri" panose="020F0502020204030204" pitchFamily="34" charset="0"/>
            </a:endParaRPr>
          </a:p>
          <a:p>
            <a:pPr marL="0" indent="0" algn="just">
              <a:buNone/>
            </a:pPr>
            <a:r>
              <a:rPr lang="el-GR" sz="1800" dirty="0">
                <a:latin typeface="Calibri" panose="020F0502020204030204" pitchFamily="34" charset="0"/>
              </a:rPr>
              <a:t>(γ) Η συνεργασία στο φυσικό αέριο ξεκίνησε το 2007 με τα εγκαίνια του Ελληνο-Τουρκικού αγωγού φυσικού αερίου και την προμήθεια από Ελλάδα 	ποσοτήτων που καλύπτουν περίπου το 15-20% της ετήσιας κατανάλωσης (0.75</a:t>
            </a:r>
            <a:r>
              <a:rPr lang="en-US" sz="1800" dirty="0">
                <a:latin typeface="Calibri" panose="020F0502020204030204" pitchFamily="34" charset="0"/>
              </a:rPr>
              <a:t> </a:t>
            </a:r>
            <a:r>
              <a:rPr lang="el-GR" sz="1800" dirty="0">
                <a:latin typeface="Calibri" panose="020F0502020204030204" pitchFamily="34" charset="0"/>
              </a:rPr>
              <a:t>bcm/</a:t>
            </a:r>
            <a:r>
              <a:rPr lang="el-GR" sz="1800" dirty="0" err="1">
                <a:latin typeface="Calibri" panose="020F0502020204030204" pitchFamily="34" charset="0"/>
              </a:rPr>
              <a:t>year</a:t>
            </a:r>
            <a:r>
              <a:rPr lang="el-GR" sz="1800" dirty="0">
                <a:latin typeface="Calibri" panose="020F0502020204030204" pitchFamily="34" charset="0"/>
              </a:rPr>
              <a:t>).</a:t>
            </a:r>
          </a:p>
          <a:p>
            <a:pPr marL="0" indent="0" algn="just">
              <a:buNone/>
            </a:pPr>
            <a:endParaRPr lang="el-GR" sz="1800" dirty="0">
              <a:latin typeface="Calibri" panose="020F0502020204030204" pitchFamily="34" charset="0"/>
            </a:endParaRPr>
          </a:p>
          <a:p>
            <a:pPr marL="0" indent="0" algn="just">
              <a:buNone/>
            </a:pPr>
            <a:r>
              <a:rPr lang="el-GR" sz="1800" dirty="0">
                <a:latin typeface="Calibri" panose="020F0502020204030204" pitchFamily="34" charset="0"/>
              </a:rPr>
              <a:t>(δ) </a:t>
            </a:r>
            <a:r>
              <a:rPr lang="el-GR" sz="1800" dirty="0">
                <a:solidFill>
                  <a:srgbClr val="000000"/>
                </a:solidFill>
                <a:latin typeface="Calibri" panose="020F0502020204030204" pitchFamily="34" charset="0"/>
              </a:rPr>
              <a:t>Η συνεργασία στον ηλεκτρισμό ξεκίνησε το 2010 μέσω της διασύνδεσης του ελληνικού και του τουρκικού δικτύου με το καλώδιο υψηλής τάσης 400</a:t>
            </a:r>
            <a:r>
              <a:rPr lang="en-US" sz="1800" dirty="0">
                <a:solidFill>
                  <a:srgbClr val="000000"/>
                </a:solidFill>
                <a:latin typeface="Calibri" panose="020F0502020204030204" pitchFamily="34" charset="0"/>
              </a:rPr>
              <a:t> kV</a:t>
            </a:r>
            <a:r>
              <a:rPr lang="el-GR" sz="1800" dirty="0">
                <a:solidFill>
                  <a:srgbClr val="000000"/>
                </a:solidFill>
                <a:latin typeface="Calibri" panose="020F0502020204030204" pitchFamily="34" charset="0"/>
              </a:rPr>
              <a:t> Φιλίππων – Ν. </a:t>
            </a:r>
            <a:r>
              <a:rPr lang="el-GR" sz="1800" dirty="0" err="1">
                <a:solidFill>
                  <a:srgbClr val="000000"/>
                </a:solidFill>
                <a:latin typeface="Calibri" panose="020F0502020204030204" pitchFamily="34" charset="0"/>
              </a:rPr>
              <a:t>Σάντας</a:t>
            </a:r>
            <a:r>
              <a:rPr lang="el-GR" sz="1800" dirty="0">
                <a:solidFill>
                  <a:srgbClr val="000000"/>
                </a:solidFill>
                <a:latin typeface="Calibri" panose="020F0502020204030204" pitchFamily="34" charset="0"/>
              </a:rPr>
              <a:t> – </a:t>
            </a:r>
            <a:r>
              <a:rPr lang="el-GR" sz="1800" dirty="0" err="1">
                <a:solidFill>
                  <a:srgbClr val="000000"/>
                </a:solidFill>
                <a:latin typeface="Calibri" panose="020F0502020204030204" pitchFamily="34" charset="0"/>
              </a:rPr>
              <a:t>Babaeski</a:t>
            </a:r>
            <a:r>
              <a:rPr lang="el-GR" sz="1800" dirty="0">
                <a:solidFill>
                  <a:srgbClr val="000000"/>
                </a:solidFill>
                <a:latin typeface="Calibri" panose="020F0502020204030204" pitchFamily="34" charset="0"/>
              </a:rPr>
              <a:t> (Τουρκία). </a:t>
            </a:r>
            <a:endParaRPr lang="el-GR" sz="1800" dirty="0">
              <a:latin typeface="Calibri" panose="020F0502020204030204" pitchFamily="34" charset="0"/>
            </a:endParaRPr>
          </a:p>
          <a:p>
            <a:pPr marL="0" indent="0" algn="just">
              <a:buNone/>
            </a:pPr>
            <a:endParaRPr lang="el-GR" sz="1800" dirty="0">
              <a:latin typeface="Calibri" panose="020F0502020204030204" pitchFamily="34" charset="0"/>
            </a:endParaRPr>
          </a:p>
          <a:p>
            <a:pPr marL="0" indent="0" algn="just">
              <a:buNone/>
            </a:pPr>
            <a:r>
              <a:rPr lang="el-GR" sz="1800" dirty="0">
                <a:latin typeface="Calibri" panose="020F0502020204030204" pitchFamily="34" charset="0"/>
              </a:rPr>
              <a:t>(ε) Στις ΑΠΕ, τα τελευταία 5-6 χρόνια, έχουν υπάρξει κυρίως Τουρκικές επενδύσεις σε Ηλιακά-</a:t>
            </a:r>
            <a:r>
              <a:rPr lang="el-GR" sz="1800" dirty="0" err="1">
                <a:latin typeface="Calibri" panose="020F0502020204030204" pitchFamily="34" charset="0"/>
              </a:rPr>
              <a:t>Φωτοβολταϊκά</a:t>
            </a:r>
            <a:r>
              <a:rPr lang="el-GR" sz="1800" dirty="0">
                <a:latin typeface="Calibri" panose="020F0502020204030204" pitchFamily="34" charset="0"/>
              </a:rPr>
              <a:t> και Αιολικά Πάρκα στην Ελλάδα και αντίστοιχες Ελληνικές επενδύσεις στην Τουρκία, κυρίως στα </a:t>
            </a:r>
            <a:r>
              <a:rPr lang="el-GR" sz="1800" dirty="0" err="1">
                <a:latin typeface="Calibri" panose="020F0502020204030204" pitchFamily="34" charset="0"/>
              </a:rPr>
              <a:t>φωτοβολταϊκά</a:t>
            </a:r>
            <a:r>
              <a:rPr lang="el-GR" sz="1800" dirty="0">
                <a:latin typeface="Calibri" panose="020F0502020204030204" pitchFamily="34" charset="0"/>
              </a:rPr>
              <a:t>.</a:t>
            </a:r>
          </a:p>
          <a:p>
            <a:pPr marL="0" indent="0" algn="just">
              <a:buNone/>
            </a:pPr>
            <a:endParaRPr lang="el-GR" sz="1800" dirty="0">
              <a:latin typeface="Calibri" panose="020F0502020204030204" pitchFamily="34" charset="0"/>
            </a:endParaRPr>
          </a:p>
          <a:p>
            <a:pPr marL="0" indent="0" algn="just">
              <a:buNone/>
            </a:pPr>
            <a:endParaRPr lang="el-GR" sz="1800" dirty="0">
              <a:latin typeface="Calibri" panose="020F0502020204030204" pitchFamily="34" charset="0"/>
            </a:endParaRPr>
          </a:p>
          <a:p>
            <a:pPr marL="0" indent="0" algn="just">
              <a:buNone/>
            </a:pPr>
            <a:endParaRPr lang="en-US" sz="1800" dirty="0">
              <a:latin typeface="Calibri" panose="020F0502020204030204" pitchFamily="34" charset="0"/>
            </a:endParaRPr>
          </a:p>
          <a:p>
            <a:endParaRPr lang="el-GR"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74267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l-GR" sz="2600" dirty="0">
                <a:latin typeface="Calibri" panose="020F0502020204030204" pitchFamily="34" charset="0"/>
              </a:rPr>
              <a:t>Ενεργειακές Σχέσεις Ελλάδας-Τουρκίας (ΙΙ)</a:t>
            </a:r>
            <a:endParaRPr lang="en-US" sz="2600" dirty="0">
              <a:latin typeface="Calibri" panose="020F0502020204030204" pitchFamily="34" charset="0"/>
            </a:endParaRPr>
          </a:p>
        </p:txBody>
      </p:sp>
      <p:sp>
        <p:nvSpPr>
          <p:cNvPr id="3" name="Content Placeholder 2"/>
          <p:cNvSpPr>
            <a:spLocks noGrp="1"/>
          </p:cNvSpPr>
          <p:nvPr>
            <p:ph idx="1"/>
          </p:nvPr>
        </p:nvSpPr>
        <p:spPr>
          <a:xfrm>
            <a:off x="539552" y="1404505"/>
            <a:ext cx="8229600" cy="5301208"/>
          </a:xfrm>
        </p:spPr>
        <p:txBody>
          <a:bodyPr/>
          <a:lstStyle/>
          <a:p>
            <a:pPr marL="0" indent="0" algn="just">
              <a:buNone/>
            </a:pPr>
            <a:endParaRPr lang="el-GR" sz="1800" dirty="0">
              <a:latin typeface="Calibri" panose="020F0502020204030204" pitchFamily="34" charset="0"/>
            </a:endParaRPr>
          </a:p>
          <a:p>
            <a:pPr marL="0" indent="0" algn="just">
              <a:buNone/>
            </a:pPr>
            <a:r>
              <a:rPr lang="el-GR" sz="1800" dirty="0">
                <a:latin typeface="Calibri" panose="020F0502020204030204" pitchFamily="34" charset="0"/>
              </a:rPr>
              <a:t>(</a:t>
            </a:r>
            <a:r>
              <a:rPr lang="el-GR" sz="1800" dirty="0" err="1">
                <a:latin typeface="Calibri" panose="020F0502020204030204" pitchFamily="34" charset="0"/>
              </a:rPr>
              <a:t>στ</a:t>
            </a:r>
            <a:r>
              <a:rPr lang="el-GR" sz="1800" dirty="0">
                <a:latin typeface="Calibri" panose="020F0502020204030204" pitchFamily="34" charset="0"/>
              </a:rPr>
              <a:t>) Στο χώρο του πετρελαίου, τα Ελληνικά διυλιστήρια (ΕΛΠΕ, </a:t>
            </a:r>
            <a:r>
              <a:rPr lang="el-GR" sz="1800" dirty="0" err="1">
                <a:latin typeface="Calibri" panose="020F0502020204030204" pitchFamily="34" charset="0"/>
              </a:rPr>
              <a:t>Motoroil</a:t>
            </a:r>
            <a:r>
              <a:rPr lang="el-GR" sz="1800" dirty="0">
                <a:latin typeface="Calibri" panose="020F0502020204030204" pitchFamily="34" charset="0"/>
              </a:rPr>
              <a:t>) έχουν αυξήσει εντυπωσιακά τις εξαγωγές τους προς Τουρκικά διυλιστήρια και εταιρείες κατά την τελευταία 6ετία.</a:t>
            </a:r>
          </a:p>
          <a:p>
            <a:pPr marL="0" indent="0" algn="just">
              <a:buNone/>
            </a:pPr>
            <a:r>
              <a:rPr lang="el-GR" sz="1800" dirty="0">
                <a:latin typeface="Calibri" panose="020F0502020204030204" pitchFamily="34" charset="0"/>
              </a:rPr>
              <a:t>(ζ) Αναφορικά με τα οικονομικά μεγέθη της </a:t>
            </a:r>
            <a:r>
              <a:rPr lang="el-GR" sz="1800" dirty="0" err="1">
                <a:latin typeface="Calibri" panose="020F0502020204030204" pitchFamily="34" charset="0"/>
              </a:rPr>
              <a:t>Ελληνο</a:t>
            </a:r>
            <a:r>
              <a:rPr lang="el-GR" sz="1800" dirty="0">
                <a:latin typeface="Calibri" panose="020F0502020204030204" pitchFamily="34" charset="0"/>
              </a:rPr>
              <a:t>-Τουρκικής συνεργασίας στον ενεργειακό τομέα, αυτά ανέρχονται στα €</a:t>
            </a:r>
            <a:r>
              <a:rPr lang="en-US" sz="1800" dirty="0">
                <a:latin typeface="Calibri" panose="020F0502020204030204" pitchFamily="34" charset="0"/>
              </a:rPr>
              <a:t>2</a:t>
            </a:r>
            <a:r>
              <a:rPr lang="el-GR" sz="1800" dirty="0">
                <a:latin typeface="Calibri" panose="020F0502020204030204" pitchFamily="34" charset="0"/>
              </a:rPr>
              <a:t>.</a:t>
            </a:r>
            <a:r>
              <a:rPr lang="en-US" sz="1800" dirty="0">
                <a:latin typeface="Calibri" panose="020F0502020204030204" pitchFamily="34" charset="0"/>
              </a:rPr>
              <a:t>5</a:t>
            </a:r>
            <a:r>
              <a:rPr lang="el-GR" sz="1800" dirty="0">
                <a:latin typeface="Calibri" panose="020F0502020204030204" pitchFamily="34" charset="0"/>
              </a:rPr>
              <a:t>-3.</a:t>
            </a:r>
            <a:r>
              <a:rPr lang="en-US" sz="1800" dirty="0">
                <a:latin typeface="Calibri" panose="020F0502020204030204" pitchFamily="34" charset="0"/>
              </a:rPr>
              <a:t>0</a:t>
            </a:r>
            <a:r>
              <a:rPr lang="el-GR" sz="1800" dirty="0">
                <a:latin typeface="Calibri" panose="020F0502020204030204" pitchFamily="34" charset="0"/>
              </a:rPr>
              <a:t> δις Ελληνικών εξαγωγών πετρελαιοειδών το 2017, με αντίστοιχες εισαγωγές φυσικού αερίου και ηλεκτρισμού της τάξης των €250-300 εκατ. </a:t>
            </a:r>
          </a:p>
          <a:p>
            <a:pPr marL="0" indent="0" algn="just">
              <a:buNone/>
            </a:pPr>
            <a:r>
              <a:rPr lang="el-GR" sz="1800" dirty="0">
                <a:latin typeface="Calibri" panose="020F0502020204030204" pitchFamily="34" charset="0"/>
              </a:rPr>
              <a:t>(η) Το καθαρό κόστος εισαγωγών-εξαγωγών ηλεκτρικής ενέργειας είναι της τάξεως των €130.0 εκατ. και το κόστος εισαγωγών φυσικού αερίου στα €150.0 εκατ. Άρα, η συνολική ενεργειακή οικονομική σχέση μεταξύ Ελλάδος-Τουρκίας είναι έντονα πλεονασματική προς όφελος της Ελλάδας.</a:t>
            </a:r>
          </a:p>
          <a:p>
            <a:pPr marL="0" indent="0" algn="just">
              <a:buNone/>
            </a:pPr>
            <a:r>
              <a:rPr lang="el-GR" sz="1800" dirty="0">
                <a:latin typeface="Calibri" panose="020F0502020204030204" pitchFamily="34" charset="0"/>
              </a:rPr>
              <a:t>(θ) Οι προοπτικές περαιτέρω ανάπτυξης της </a:t>
            </a:r>
            <a:r>
              <a:rPr lang="el-GR" sz="1800" dirty="0" err="1">
                <a:latin typeface="Calibri" panose="020F0502020204030204" pitchFamily="34" charset="0"/>
              </a:rPr>
              <a:t>Ελληνο</a:t>
            </a:r>
            <a:r>
              <a:rPr lang="el-GR" sz="1800" dirty="0">
                <a:latin typeface="Calibri" panose="020F0502020204030204" pitchFamily="34" charset="0"/>
              </a:rPr>
              <a:t>-Τουρκικής οικονομικής και εμπορικής συνεργασίας στην ενέργεια	προδιαγράφονται θετικές, με την Ελλάδα να σταθεροποιεί τις εξαγωγές πετρελαιοειδών στα €3.0-3.5 δις περίπου και την Τουρκία να αυξάνει περαιτέρω τις εξαγωγές φυσικού αερίου προς την Ελλάδα, ιδίως μετά το 2020.</a:t>
            </a:r>
          </a:p>
          <a:p>
            <a:pPr marL="0" indent="0" algn="just">
              <a:buNone/>
            </a:pPr>
            <a:endParaRPr lang="el-GR" sz="1800" dirty="0">
              <a:latin typeface="Calibri" panose="020F0502020204030204" pitchFamily="34" charset="0"/>
            </a:endParaRPr>
          </a:p>
          <a:p>
            <a:pPr marL="0" indent="0" algn="just">
              <a:buNone/>
            </a:pPr>
            <a:endParaRPr lang="en-US" sz="1800" dirty="0">
              <a:latin typeface="Calibri" panose="020F0502020204030204" pitchFamily="34" charset="0"/>
            </a:endParaRPr>
          </a:p>
          <a:p>
            <a:endParaRPr lang="el-GR"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3</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9427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l-GR" altLang="el-GR" sz="2400" dirty="0">
                <a:solidFill>
                  <a:srgbClr val="666699"/>
                </a:solidFill>
                <a:latin typeface="Calibri" panose="020F0502020204030204" pitchFamily="34" charset="0"/>
              </a:rPr>
              <a:t>Ενεργειακή Ασφάλεια Ελλάδας-Τουρκίας</a:t>
            </a:r>
            <a:endParaRPr lang="en-US" sz="2600" dirty="0">
              <a:latin typeface="Calibri" panose="020F0502020204030204" pitchFamily="34" charset="0"/>
            </a:endParaRPr>
          </a:p>
        </p:txBody>
      </p:sp>
      <p:sp>
        <p:nvSpPr>
          <p:cNvPr id="3" name="Content Placeholder 2"/>
          <p:cNvSpPr>
            <a:spLocks noGrp="1"/>
          </p:cNvSpPr>
          <p:nvPr>
            <p:ph idx="1"/>
          </p:nvPr>
        </p:nvSpPr>
        <p:spPr>
          <a:xfrm>
            <a:off x="539552" y="1404505"/>
            <a:ext cx="8229600" cy="5301208"/>
          </a:xfrm>
        </p:spPr>
        <p:txBody>
          <a:bodyPr/>
          <a:lstStyle/>
          <a:p>
            <a:pPr marL="0" indent="0" algn="just">
              <a:buNone/>
            </a:pPr>
            <a:endParaRPr lang="el-GR" sz="1800" dirty="0">
              <a:latin typeface="Calibri" panose="020F0502020204030204" pitchFamily="34" charset="0"/>
            </a:endParaRPr>
          </a:p>
          <a:p>
            <a:pPr algn="just"/>
            <a:r>
              <a:rPr lang="el-GR" sz="1800" dirty="0">
                <a:latin typeface="Calibri" panose="020F0502020204030204" pitchFamily="34" charset="0"/>
              </a:rPr>
              <a:t>Και οι δύο χώρες αντιμετωπίζουν πολύ υψηλό βαθμό ενεργειακής εξάρτησης. </a:t>
            </a:r>
          </a:p>
          <a:p>
            <a:pPr algn="just"/>
            <a:endParaRPr lang="el-GR" sz="1800" dirty="0">
              <a:latin typeface="Calibri" panose="020F0502020204030204" pitchFamily="34" charset="0"/>
            </a:endParaRPr>
          </a:p>
          <a:p>
            <a:pPr algn="just"/>
            <a:r>
              <a:rPr lang="el-GR" sz="1800" dirty="0">
                <a:latin typeface="Calibri" panose="020F0502020204030204" pitchFamily="34" charset="0"/>
              </a:rPr>
              <a:t>Και οι δύο χώρες εισάγουν σχεδόν πλήρως το πετρέλαιο και το φυσικό αέριο που καταναλώνουν.</a:t>
            </a:r>
          </a:p>
          <a:p>
            <a:pPr algn="just"/>
            <a:endParaRPr lang="el-GR" sz="1800" dirty="0">
              <a:latin typeface="Calibri" panose="020F0502020204030204" pitchFamily="34" charset="0"/>
            </a:endParaRPr>
          </a:p>
          <a:p>
            <a:pPr algn="just"/>
            <a:r>
              <a:rPr lang="el-GR" sz="1800" dirty="0">
                <a:latin typeface="Calibri" panose="020F0502020204030204" pitchFamily="34" charset="0"/>
              </a:rPr>
              <a:t>Η Ελλάδα εισάγει 99.6% του πετρελαίου και 99.2% του φυσικού αερίου, ενώ η Τουρκία εισάγει το 94.7% του πετρελαίου και το 98.3% του φυσικού αερίου.</a:t>
            </a:r>
          </a:p>
          <a:p>
            <a:pPr algn="just"/>
            <a:endParaRPr lang="el-GR" sz="1800" dirty="0">
              <a:latin typeface="Calibri" panose="020F0502020204030204" pitchFamily="34" charset="0"/>
            </a:endParaRPr>
          </a:p>
          <a:p>
            <a:pPr algn="just"/>
            <a:r>
              <a:rPr lang="el-GR" sz="1800" dirty="0">
                <a:latin typeface="Calibri" panose="020F0502020204030204" pitchFamily="34" charset="0"/>
              </a:rPr>
              <a:t>Η συνολική ενεργειακή εξάρτηση της Ελλάδας φτάνει το 73.6% και της Τουρκίας το 74.9% (Στοιχεία 2016).   </a:t>
            </a:r>
          </a:p>
          <a:p>
            <a:pPr algn="just"/>
            <a:endParaRPr lang="el-GR" sz="1800" dirty="0">
              <a:latin typeface="Calibri" panose="020F0502020204030204" pitchFamily="34" charset="0"/>
            </a:endParaRPr>
          </a:p>
          <a:p>
            <a:pPr algn="just"/>
            <a:r>
              <a:rPr lang="el-GR" sz="1800" dirty="0">
                <a:latin typeface="Calibri" panose="020F0502020204030204" pitchFamily="34" charset="0"/>
              </a:rPr>
              <a:t>Ως αποτέλεσμα της υψηλής ενεργειακής τους εξάρτησης, και οι δύο χώρες έχουν αναγάγει τα θέματα ενεργειακής προμήθειας ως βασικό στοιχείο της εξωτερικής τους πολιτικής και ως μέσο σύναψης συνεργασιών και συμμαχιών στην ευρύτερη γεωγραφική περιοχή. </a:t>
            </a:r>
          </a:p>
          <a:p>
            <a:pPr algn="just"/>
            <a:endParaRPr lang="el-GR" sz="1800" dirty="0">
              <a:latin typeface="Calibri" panose="020F0502020204030204" pitchFamily="34" charset="0"/>
            </a:endParaRPr>
          </a:p>
          <a:p>
            <a:pPr marL="0" indent="0" algn="just">
              <a:buNone/>
            </a:pPr>
            <a:endParaRPr lang="el-GR" sz="1800" dirty="0">
              <a:latin typeface="Calibri" panose="020F0502020204030204" pitchFamily="34" charset="0"/>
            </a:endParaRPr>
          </a:p>
          <a:p>
            <a:pPr marL="0" indent="0" algn="just">
              <a:buNone/>
            </a:pPr>
            <a:endParaRPr lang="en-US" sz="1800" dirty="0">
              <a:latin typeface="Calibri" panose="020F0502020204030204" pitchFamily="34" charset="0"/>
            </a:endParaRPr>
          </a:p>
          <a:p>
            <a:endParaRPr lang="el-GR"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4</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61118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Ενεργειακή Ασφάλεια Ελλάδας-Τουρκίας (2016)</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2" y="621674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Eurostat</a:t>
            </a:r>
          </a:p>
        </p:txBody>
      </p:sp>
      <p:graphicFrame>
        <p:nvGraphicFramePr>
          <p:cNvPr id="6" name="Chart 5">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xmlns="" val="4041150549"/>
              </p:ext>
            </p:extLst>
          </p:nvPr>
        </p:nvGraphicFramePr>
        <p:xfrm>
          <a:off x="1059285" y="1628800"/>
          <a:ext cx="7341771"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392646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Εισαγωγές και Εξαγωγές Πετρελαϊκών Προϊόντων</a:t>
            </a:r>
            <a:br>
              <a:rPr lang="el-GR" altLang="el-GR" dirty="0">
                <a:solidFill>
                  <a:srgbClr val="666699"/>
                </a:solidFill>
                <a:latin typeface="Calibri" panose="020F0502020204030204" pitchFamily="34" charset="0"/>
              </a:rPr>
            </a:br>
            <a:r>
              <a:rPr lang="el-GR" altLang="el-GR" dirty="0">
                <a:solidFill>
                  <a:srgbClr val="666699"/>
                </a:solidFill>
                <a:latin typeface="Calibri" panose="020F0502020204030204" pitchFamily="34" charset="0"/>
              </a:rPr>
              <a:t>της Ελλάδας ανά Χώρα</a:t>
            </a:r>
            <a:r>
              <a:rPr lang="en-US" altLang="el-GR" dirty="0">
                <a:solidFill>
                  <a:srgbClr val="666699"/>
                </a:solidFill>
                <a:latin typeface="Calibri" panose="020F0502020204030204" pitchFamily="34" charset="0"/>
              </a:rPr>
              <a:t>, 1979-2016</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2" y="621674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IEA Greece 2017 Review</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0517" t="32816" r="21034" b="28429"/>
          <a:stretch/>
        </p:blipFill>
        <p:spPr bwMode="auto">
          <a:xfrm>
            <a:off x="507926" y="1916832"/>
            <a:ext cx="8424936" cy="365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56552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Εισαγωγές Φυσικού Αερίου της Ελλάδας ανά </a:t>
            </a:r>
            <a:br>
              <a:rPr lang="el-GR" altLang="el-GR" dirty="0">
                <a:solidFill>
                  <a:srgbClr val="666699"/>
                </a:solidFill>
                <a:latin typeface="Calibri" panose="020F0502020204030204" pitchFamily="34" charset="0"/>
              </a:rPr>
            </a:br>
            <a:r>
              <a:rPr lang="el-GR" altLang="el-GR" dirty="0">
                <a:solidFill>
                  <a:srgbClr val="666699"/>
                </a:solidFill>
                <a:latin typeface="Calibri" panose="020F0502020204030204" pitchFamily="34" charset="0"/>
              </a:rPr>
              <a:t>Χώρα</a:t>
            </a:r>
            <a:r>
              <a:rPr lang="en-US" altLang="el-GR" dirty="0">
                <a:solidFill>
                  <a:srgbClr val="666699"/>
                </a:solidFill>
                <a:latin typeface="Calibri" panose="020F0502020204030204" pitchFamily="34" charset="0"/>
              </a:rPr>
              <a:t>, 1995-2016</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410933" y="5661248"/>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IEA Greece 2017 Review</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9914" t="34344" r="21983" b="25670"/>
          <a:stretch/>
        </p:blipFill>
        <p:spPr bwMode="auto">
          <a:xfrm>
            <a:off x="478159" y="1933203"/>
            <a:ext cx="8409221" cy="3255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64628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Εισαγωγές και Εξαγωγές Ηλεκτρ. Ενέργειας της Ελλάδας ανά Χώρα,</a:t>
            </a:r>
            <a:r>
              <a:rPr lang="en-US" altLang="el-GR" dirty="0">
                <a:solidFill>
                  <a:srgbClr val="666699"/>
                </a:solidFill>
                <a:latin typeface="Calibri" panose="020F0502020204030204" pitchFamily="34" charset="0"/>
              </a:rPr>
              <a:t> 1990-2015</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410933" y="5661248"/>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IEA Greece 2017 Review</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0689" t="37314" r="22069" b="27510"/>
          <a:stretch/>
        </p:blipFill>
        <p:spPr bwMode="auto">
          <a:xfrm>
            <a:off x="345332" y="1916832"/>
            <a:ext cx="8674875"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7590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666699"/>
                </a:solidFill>
                <a:latin typeface="Calibri" panose="020F0502020204030204" pitchFamily="34" charset="0"/>
              </a:rPr>
              <a:t>Εισαγωγές Ηλεκτρ. Ενέργειας </a:t>
            </a:r>
            <a:r>
              <a:rPr lang="en-US" altLang="el-GR" dirty="0">
                <a:solidFill>
                  <a:srgbClr val="666699"/>
                </a:solidFill>
                <a:latin typeface="Calibri" panose="020F0502020204030204" pitchFamily="34" charset="0"/>
              </a:rPr>
              <a:t>(</a:t>
            </a:r>
            <a:r>
              <a:rPr lang="en-US" altLang="el-GR" dirty="0" err="1">
                <a:solidFill>
                  <a:srgbClr val="666699"/>
                </a:solidFill>
                <a:latin typeface="Calibri" panose="020F0502020204030204" pitchFamily="34" charset="0"/>
              </a:rPr>
              <a:t>MWh</a:t>
            </a:r>
            <a:r>
              <a:rPr lang="en-US" altLang="el-GR" dirty="0">
                <a:solidFill>
                  <a:srgbClr val="666699"/>
                </a:solidFill>
                <a:latin typeface="Calibri" panose="020F0502020204030204" pitchFamily="34" charset="0"/>
              </a:rPr>
              <a:t>)</a:t>
            </a:r>
            <a:r>
              <a:rPr lang="el-GR" altLang="el-GR" dirty="0">
                <a:solidFill>
                  <a:srgbClr val="666699"/>
                </a:solidFill>
                <a:latin typeface="Calibri" panose="020F0502020204030204" pitchFamily="34" charset="0"/>
              </a:rPr>
              <a:t> της </a:t>
            </a:r>
            <a:br>
              <a:rPr lang="el-GR" altLang="el-GR" dirty="0">
                <a:solidFill>
                  <a:srgbClr val="666699"/>
                </a:solidFill>
                <a:latin typeface="Calibri" panose="020F0502020204030204" pitchFamily="34" charset="0"/>
              </a:rPr>
            </a:br>
            <a:r>
              <a:rPr lang="el-GR" altLang="el-GR" dirty="0">
                <a:solidFill>
                  <a:srgbClr val="666699"/>
                </a:solidFill>
                <a:latin typeface="Calibri" panose="020F0502020204030204" pitchFamily="34" charset="0"/>
              </a:rPr>
              <a:t>Ελλάδας</a:t>
            </a:r>
            <a:r>
              <a:rPr lang="en-US" altLang="el-GR" dirty="0">
                <a:solidFill>
                  <a:srgbClr val="666699"/>
                </a:solidFill>
                <a:latin typeface="Calibri" panose="020F0502020204030204" pitchFamily="34" charset="0"/>
              </a:rPr>
              <a:t> – </a:t>
            </a:r>
            <a:r>
              <a:rPr lang="el-GR" altLang="el-GR" dirty="0">
                <a:solidFill>
                  <a:srgbClr val="666699"/>
                </a:solidFill>
                <a:latin typeface="Calibri" panose="020F0502020204030204" pitchFamily="34" charset="0"/>
              </a:rPr>
              <a:t>Μάϊος </a:t>
            </a:r>
            <a:r>
              <a:rPr lang="en-US" altLang="el-GR" dirty="0">
                <a:solidFill>
                  <a:srgbClr val="666699"/>
                </a:solidFill>
                <a:latin typeface="Calibri" panose="020F0502020204030204" pitchFamily="34" charset="0"/>
              </a:rPr>
              <a:t>2018</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1" y="6493748"/>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a:t>
            </a:r>
            <a:r>
              <a:rPr lang="el-GR" altLang="el-GR" sz="1200" dirty="0">
                <a:latin typeface="Calibri" panose="020F0502020204030204" pitchFamily="34" charset="0"/>
              </a:rPr>
              <a:t>Πηγή</a:t>
            </a:r>
            <a:r>
              <a:rPr lang="en-US" altLang="el-GR" sz="1200" dirty="0">
                <a:latin typeface="Calibri" panose="020F0502020204030204" pitchFamily="34" charset="0"/>
              </a:rPr>
              <a:t>: IENE</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2323" t="26511" r="23939" b="12637"/>
          <a:stretch/>
        </p:blipFill>
        <p:spPr bwMode="auto">
          <a:xfrm>
            <a:off x="899592" y="1608761"/>
            <a:ext cx="7626744" cy="485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08300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10290</TotalTime>
  <Words>997</Words>
  <Application>Microsoft Office PowerPoint</Application>
  <PresentationFormat>Προβολή στην οθόνη (4:3)</PresentationFormat>
  <Paragraphs>135</Paragraphs>
  <Slides>18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Presentation</vt:lpstr>
      <vt:lpstr>Διαφάνεια 1</vt:lpstr>
      <vt:lpstr>Ενεργειακές Σχέσεις Ελλάδας-Τουρκίας (Ι)</vt:lpstr>
      <vt:lpstr>Ενεργειακές Σχέσεις Ελλάδας-Τουρκίας (ΙΙ)</vt:lpstr>
      <vt:lpstr>Ενεργειακή Ασφάλεια Ελλάδας-Τουρκίας</vt:lpstr>
      <vt:lpstr>Ενεργειακή Ασφάλεια Ελλάδας-Τουρκίας (2016)</vt:lpstr>
      <vt:lpstr>Εισαγωγές και Εξαγωγές Πετρελαϊκών Προϊόντων της Ελλάδας ανά Χώρα, 1979-2016</vt:lpstr>
      <vt:lpstr>Εισαγωγές Φυσικού Αερίου της Ελλάδας ανά  Χώρα, 1995-2016</vt:lpstr>
      <vt:lpstr>Εισαγωγές και Εξαγωγές Ηλεκτρ. Ενέργειας της Ελλάδας ανά Χώρα, 1990-2015</vt:lpstr>
      <vt:lpstr>Εισαγωγές Ηλεκτρ. Ενέργειας (MWh) της  Ελλάδας – Μάϊος 2018</vt:lpstr>
      <vt:lpstr>Εξαγωγές Ηλεκτρ. Ενέργειας (MWh) της  Ελλάδας – Μάϊος 2018</vt:lpstr>
      <vt:lpstr>Καθαρή Θέση Ισοζυγίου Διασυνδέσεων της  Ελλάδας – Μάϊος 2018</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978</cp:revision>
  <cp:lastPrinted>2018-06-12T13:14:51Z</cp:lastPrinted>
  <dcterms:created xsi:type="dcterms:W3CDTF">2007-08-02T08:32:36Z</dcterms:created>
  <dcterms:modified xsi:type="dcterms:W3CDTF">2019-01-21T14:53:30Z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